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30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1" r:id="rId25"/>
    <p:sldId id="280" r:id="rId26"/>
    <p:sldId id="282" r:id="rId27"/>
    <p:sldId id="306" r:id="rId28"/>
    <p:sldId id="284" r:id="rId29"/>
    <p:sldId id="285" r:id="rId30"/>
    <p:sldId id="286" r:id="rId31"/>
    <p:sldId id="287" r:id="rId32"/>
    <p:sldId id="288" r:id="rId33"/>
    <p:sldId id="289" r:id="rId34"/>
    <p:sldId id="290" r:id="rId35"/>
    <p:sldId id="291" r:id="rId36"/>
    <p:sldId id="292" r:id="rId37"/>
    <p:sldId id="293" r:id="rId38"/>
    <p:sldId id="294" r:id="rId39"/>
    <p:sldId id="296" r:id="rId40"/>
    <p:sldId id="297" r:id="rId41"/>
    <p:sldId id="298" r:id="rId42"/>
    <p:sldId id="295" r:id="rId43"/>
    <p:sldId id="299" r:id="rId44"/>
    <p:sldId id="300" r:id="rId45"/>
    <p:sldId id="301" r:id="rId46"/>
    <p:sldId id="302" r:id="rId47"/>
    <p:sldId id="303" r:id="rId48"/>
    <p:sldId id="304" r:id="rId49"/>
    <p:sldId id="305"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31"/>
  </p:normalViewPr>
  <p:slideViewPr>
    <p:cSldViewPr snapToGrid="0" snapToObjects="1">
      <p:cViewPr varScale="1">
        <p:scale>
          <a:sx n="101" d="100"/>
          <a:sy n="101" d="100"/>
        </p:scale>
        <p:origin x="1424"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F86D4C41-78B4-4D4C-9BBE-4C603FDD0CF6}" type="datetimeFigureOut">
              <a:rPr lang="en-US" smtClean="0"/>
              <a:t>11/2/16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78B8B-928E-6847-AE9A-A19CE84D37C0}" type="slidenum">
              <a:rPr lang="en-US" smtClean="0"/>
              <a:t>‹#›</a:t>
            </a:fld>
            <a:endParaRPr lang="en-US"/>
          </a:p>
        </p:txBody>
      </p:sp>
    </p:spTree>
    <p:extLst>
      <p:ext uri="{BB962C8B-B14F-4D97-AF65-F5344CB8AC3E}">
        <p14:creationId xmlns:p14="http://schemas.microsoft.com/office/powerpoint/2010/main" val="2332415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F86D4C41-78B4-4D4C-9BBE-4C603FDD0CF6}" type="datetimeFigureOut">
              <a:rPr lang="en-US" smtClean="0"/>
              <a:t>11/2/16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78B8B-928E-6847-AE9A-A19CE84D37C0}" type="slidenum">
              <a:rPr lang="en-US" smtClean="0"/>
              <a:t>‹#›</a:t>
            </a:fld>
            <a:endParaRPr lang="en-US"/>
          </a:p>
        </p:txBody>
      </p:sp>
    </p:spTree>
    <p:extLst>
      <p:ext uri="{BB962C8B-B14F-4D97-AF65-F5344CB8AC3E}">
        <p14:creationId xmlns:p14="http://schemas.microsoft.com/office/powerpoint/2010/main" val="138202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F86D4C41-78B4-4D4C-9BBE-4C603FDD0CF6}" type="datetimeFigureOut">
              <a:rPr lang="en-US" smtClean="0"/>
              <a:t>11/2/16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78B8B-928E-6847-AE9A-A19CE84D37C0}" type="slidenum">
              <a:rPr lang="en-US" smtClean="0"/>
              <a:t>‹#›</a:t>
            </a:fld>
            <a:endParaRPr lang="en-US"/>
          </a:p>
        </p:txBody>
      </p:sp>
    </p:spTree>
    <p:extLst>
      <p:ext uri="{BB962C8B-B14F-4D97-AF65-F5344CB8AC3E}">
        <p14:creationId xmlns:p14="http://schemas.microsoft.com/office/powerpoint/2010/main" val="514609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F86D4C41-78B4-4D4C-9BBE-4C603FDD0CF6}" type="datetimeFigureOut">
              <a:rPr lang="en-US" smtClean="0"/>
              <a:t>11/2/16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78B8B-928E-6847-AE9A-A19CE84D37C0}" type="slidenum">
              <a:rPr lang="en-US" smtClean="0"/>
              <a:t>‹#›</a:t>
            </a:fld>
            <a:endParaRPr lang="en-US"/>
          </a:p>
        </p:txBody>
      </p:sp>
    </p:spTree>
    <p:extLst>
      <p:ext uri="{BB962C8B-B14F-4D97-AF65-F5344CB8AC3E}">
        <p14:creationId xmlns:p14="http://schemas.microsoft.com/office/powerpoint/2010/main" val="3289237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F86D4C41-78B4-4D4C-9BBE-4C603FDD0CF6}" type="datetimeFigureOut">
              <a:rPr lang="en-US" smtClean="0"/>
              <a:t>11/2/16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78B8B-928E-6847-AE9A-A19CE84D37C0}" type="slidenum">
              <a:rPr lang="en-US" smtClean="0"/>
              <a:t>‹#›</a:t>
            </a:fld>
            <a:endParaRPr lang="en-US"/>
          </a:p>
        </p:txBody>
      </p:sp>
    </p:spTree>
    <p:extLst>
      <p:ext uri="{BB962C8B-B14F-4D97-AF65-F5344CB8AC3E}">
        <p14:creationId xmlns:p14="http://schemas.microsoft.com/office/powerpoint/2010/main" val="1547078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F86D4C41-78B4-4D4C-9BBE-4C603FDD0CF6}" type="datetimeFigureOut">
              <a:rPr lang="en-US" smtClean="0"/>
              <a:t>11/2/16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78B8B-928E-6847-AE9A-A19CE84D37C0}" type="slidenum">
              <a:rPr lang="en-US" smtClean="0"/>
              <a:t>‹#›</a:t>
            </a:fld>
            <a:endParaRPr lang="en-US"/>
          </a:p>
        </p:txBody>
      </p:sp>
    </p:spTree>
    <p:extLst>
      <p:ext uri="{BB962C8B-B14F-4D97-AF65-F5344CB8AC3E}">
        <p14:creationId xmlns:p14="http://schemas.microsoft.com/office/powerpoint/2010/main" val="1551344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F86D4C41-78B4-4D4C-9BBE-4C603FDD0CF6}" type="datetimeFigureOut">
              <a:rPr lang="en-US" smtClean="0"/>
              <a:t>11/2/16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878B8B-928E-6847-AE9A-A19CE84D37C0}" type="slidenum">
              <a:rPr lang="en-US" smtClean="0"/>
              <a:t>‹#›</a:t>
            </a:fld>
            <a:endParaRPr lang="en-US"/>
          </a:p>
        </p:txBody>
      </p:sp>
    </p:spTree>
    <p:extLst>
      <p:ext uri="{BB962C8B-B14F-4D97-AF65-F5344CB8AC3E}">
        <p14:creationId xmlns:p14="http://schemas.microsoft.com/office/powerpoint/2010/main" val="2856058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F86D4C41-78B4-4D4C-9BBE-4C603FDD0CF6}" type="datetimeFigureOut">
              <a:rPr lang="en-US" smtClean="0"/>
              <a:t>11/2/16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878B8B-928E-6847-AE9A-A19CE84D37C0}" type="slidenum">
              <a:rPr lang="en-US" smtClean="0"/>
              <a:t>‹#›</a:t>
            </a:fld>
            <a:endParaRPr lang="en-US"/>
          </a:p>
        </p:txBody>
      </p:sp>
    </p:spTree>
    <p:extLst>
      <p:ext uri="{BB962C8B-B14F-4D97-AF65-F5344CB8AC3E}">
        <p14:creationId xmlns:p14="http://schemas.microsoft.com/office/powerpoint/2010/main" val="2756579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6D4C41-78B4-4D4C-9BBE-4C603FDD0CF6}" type="datetimeFigureOut">
              <a:rPr lang="en-US" smtClean="0"/>
              <a:t>11/2/16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878B8B-928E-6847-AE9A-A19CE84D37C0}" type="slidenum">
              <a:rPr lang="en-US" smtClean="0"/>
              <a:t>‹#›</a:t>
            </a:fld>
            <a:endParaRPr lang="en-US"/>
          </a:p>
        </p:txBody>
      </p:sp>
    </p:spTree>
    <p:extLst>
      <p:ext uri="{BB962C8B-B14F-4D97-AF65-F5344CB8AC3E}">
        <p14:creationId xmlns:p14="http://schemas.microsoft.com/office/powerpoint/2010/main" val="133207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F86D4C41-78B4-4D4C-9BBE-4C603FDD0CF6}" type="datetimeFigureOut">
              <a:rPr lang="en-US" smtClean="0"/>
              <a:t>11/2/16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78B8B-928E-6847-AE9A-A19CE84D37C0}" type="slidenum">
              <a:rPr lang="en-US" smtClean="0"/>
              <a:t>‹#›</a:t>
            </a:fld>
            <a:endParaRPr lang="en-US"/>
          </a:p>
        </p:txBody>
      </p:sp>
    </p:spTree>
    <p:extLst>
      <p:ext uri="{BB962C8B-B14F-4D97-AF65-F5344CB8AC3E}">
        <p14:creationId xmlns:p14="http://schemas.microsoft.com/office/powerpoint/2010/main" val="4235507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F86D4C41-78B4-4D4C-9BBE-4C603FDD0CF6}" type="datetimeFigureOut">
              <a:rPr lang="en-US" smtClean="0"/>
              <a:t>11/2/16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78B8B-928E-6847-AE9A-A19CE84D37C0}" type="slidenum">
              <a:rPr lang="en-US" smtClean="0"/>
              <a:t>‹#›</a:t>
            </a:fld>
            <a:endParaRPr lang="en-US"/>
          </a:p>
        </p:txBody>
      </p:sp>
    </p:spTree>
    <p:extLst>
      <p:ext uri="{BB962C8B-B14F-4D97-AF65-F5344CB8AC3E}">
        <p14:creationId xmlns:p14="http://schemas.microsoft.com/office/powerpoint/2010/main" val="13317358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D4C41-78B4-4D4C-9BBE-4C603FDD0CF6}" type="datetimeFigureOut">
              <a:rPr lang="en-US" smtClean="0"/>
              <a:t>11/2/16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78B8B-928E-6847-AE9A-A19CE84D37C0}" type="slidenum">
              <a:rPr lang="en-US" smtClean="0"/>
              <a:t>‹#›</a:t>
            </a:fld>
            <a:endParaRPr lang="en-US"/>
          </a:p>
        </p:txBody>
      </p:sp>
    </p:spTree>
    <p:extLst>
      <p:ext uri="{BB962C8B-B14F-4D97-AF65-F5344CB8AC3E}">
        <p14:creationId xmlns:p14="http://schemas.microsoft.com/office/powerpoint/2010/main" val="44049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regdeclue@me.com" TargetMode="External"/><Relationship Id="rId4" Type="http://schemas.openxmlformats.org/officeDocument/2006/relationships/hyperlink" Target="mailto:akr015@SHSU.EDU" TargetMode="External"/><Relationship Id="rId1" Type="http://schemas.openxmlformats.org/officeDocument/2006/relationships/slideLayout" Target="../slideLayouts/slideLayout7.xml"/><Relationship Id="rId2" Type="http://schemas.openxmlformats.org/officeDocument/2006/relationships/hyperlink" Target="http://gregdeclue.myakkatech.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static99.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oajfp.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static99.or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static99.org" TargetMode="External"/><Relationship Id="rId3" Type="http://schemas.openxmlformats.org/officeDocument/2006/relationships/hyperlink" Target="http://www.stattic99.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emf"/><Relationship Id="rId3" Type="http://schemas.openxmlformats.org/officeDocument/2006/relationships/hyperlink" Target="http://graphpad.com/quickcalcs/NNT1/"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mailto:gregdeclue@me.com" TargetMode="External"/><Relationship Id="rId4" Type="http://schemas.openxmlformats.org/officeDocument/2006/relationships/hyperlink" Target="mailto:akr015@SHSU.EDU" TargetMode="External"/><Relationship Id="rId1" Type="http://schemas.openxmlformats.org/officeDocument/2006/relationships/slideLayout" Target="../slideLayouts/slideLayout7.xml"/><Relationship Id="rId2" Type="http://schemas.openxmlformats.org/officeDocument/2006/relationships/hyperlink" Target="http://gregdeclue.myakkatech.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3999" cy="7478970"/>
          </a:xfrm>
          <a:prstGeom prst="rect">
            <a:avLst/>
          </a:prstGeom>
          <a:noFill/>
        </p:spPr>
        <p:txBody>
          <a:bodyPr wrap="square" rtlCol="0">
            <a:spAutoFit/>
          </a:bodyPr>
          <a:lstStyle/>
          <a:p>
            <a:pPr algn="ctr"/>
            <a:r>
              <a:rPr lang="en-US" sz="3000" dirty="0"/>
              <a:t>Florida’s Released “Sexually Violent Predators” </a:t>
            </a:r>
            <a:endParaRPr lang="en-US" sz="3000" dirty="0" smtClean="0"/>
          </a:p>
          <a:p>
            <a:pPr algn="ctr"/>
            <a:r>
              <a:rPr lang="en-US" sz="3000" dirty="0" smtClean="0"/>
              <a:t>Are </a:t>
            </a:r>
            <a:r>
              <a:rPr lang="en-US" sz="3000" dirty="0"/>
              <a:t>Not “High Risk</a:t>
            </a:r>
            <a:r>
              <a:rPr lang="en-US" sz="3000" dirty="0" smtClean="0"/>
              <a:t>”</a:t>
            </a:r>
          </a:p>
          <a:p>
            <a:pPr algn="ctr"/>
            <a:endParaRPr lang="en-US" sz="3000" dirty="0">
              <a:effectLst/>
            </a:endParaRPr>
          </a:p>
          <a:p>
            <a:pPr algn="ctr"/>
            <a:r>
              <a:rPr lang="en-US" sz="3000" dirty="0" smtClean="0"/>
              <a:t>Gregory DeClue, Ph.D., ABPP</a:t>
            </a:r>
          </a:p>
          <a:p>
            <a:pPr algn="ctr"/>
            <a:r>
              <a:rPr lang="en-US" sz="3000" dirty="0" smtClean="0"/>
              <a:t>Sarasota, FL</a:t>
            </a:r>
          </a:p>
          <a:p>
            <a:pPr algn="ctr"/>
            <a:r>
              <a:rPr lang="en-US" sz="3000" dirty="0" smtClean="0">
                <a:hlinkClick r:id="rId2"/>
              </a:rPr>
              <a:t>http://gregdeclue.myakkatech.com</a:t>
            </a:r>
            <a:r>
              <a:rPr lang="en-US" sz="3000" dirty="0" smtClean="0"/>
              <a:t>  </a:t>
            </a:r>
          </a:p>
          <a:p>
            <a:pPr algn="ctr"/>
            <a:r>
              <a:rPr lang="en-US" sz="3000" dirty="0" smtClean="0">
                <a:hlinkClick r:id="rId3"/>
              </a:rPr>
              <a:t>gregdeclue@me.com</a:t>
            </a:r>
            <a:endParaRPr lang="en-US" sz="3000" dirty="0" smtClean="0"/>
          </a:p>
          <a:p>
            <a:pPr algn="ctr"/>
            <a:r>
              <a:rPr lang="en-US" sz="3000" dirty="0" smtClean="0"/>
              <a:t>941-951-6674  </a:t>
            </a:r>
          </a:p>
          <a:p>
            <a:pPr algn="ctr"/>
            <a:r>
              <a:rPr lang="en-US" sz="3000" dirty="0" smtClean="0">
                <a:effectLst/>
              </a:rPr>
              <a:t> </a:t>
            </a:r>
          </a:p>
          <a:p>
            <a:pPr algn="ctr"/>
            <a:r>
              <a:rPr lang="en-US" sz="3000" dirty="0" smtClean="0"/>
              <a:t>Amanda Rice </a:t>
            </a:r>
            <a:r>
              <a:rPr lang="en-US" sz="3000" dirty="0" smtClean="0">
                <a:hlinkClick r:id="rId4"/>
              </a:rPr>
              <a:t>akr015@SHSU.EDU</a:t>
            </a:r>
            <a:r>
              <a:rPr lang="en-US" sz="3000" dirty="0" smtClean="0"/>
              <a:t> </a:t>
            </a:r>
          </a:p>
          <a:p>
            <a:pPr algn="ctr"/>
            <a:endParaRPr lang="en-US" sz="3000" dirty="0" smtClean="0"/>
          </a:p>
          <a:p>
            <a:pPr algn="ctr"/>
            <a:r>
              <a:rPr lang="en-US" sz="3000" dirty="0" smtClean="0"/>
              <a:t>35</a:t>
            </a:r>
            <a:r>
              <a:rPr lang="en-US" sz="3000" baseline="30000" dirty="0" smtClean="0"/>
              <a:t>th</a:t>
            </a:r>
            <a:r>
              <a:rPr lang="en-US" sz="3000" dirty="0" smtClean="0"/>
              <a:t> Annual Research and Treatment Conference</a:t>
            </a:r>
          </a:p>
          <a:p>
            <a:pPr algn="ctr"/>
            <a:r>
              <a:rPr lang="en-US" sz="3000" dirty="0" smtClean="0"/>
              <a:t>Association for the Treatment of Sexual Abusers</a:t>
            </a:r>
            <a:endParaRPr lang="en-US" sz="3000" dirty="0"/>
          </a:p>
          <a:p>
            <a:pPr algn="ctr"/>
            <a:r>
              <a:rPr lang="en-US" sz="3000" dirty="0" smtClean="0"/>
              <a:t>Orlando, Florida                 November 3, 2016</a:t>
            </a:r>
          </a:p>
          <a:p>
            <a:pPr algn="ctr"/>
            <a:endParaRPr lang="en-US" sz="3000" dirty="0"/>
          </a:p>
          <a:p>
            <a:pPr algn="ctr"/>
            <a:r>
              <a:rPr lang="en-US" sz="3000" dirty="0" smtClean="0"/>
              <a:t> </a:t>
            </a:r>
            <a:endParaRPr lang="en-US" sz="3000" dirty="0"/>
          </a:p>
        </p:txBody>
      </p:sp>
    </p:spTree>
    <p:extLst>
      <p:ext uri="{BB962C8B-B14F-4D97-AF65-F5344CB8AC3E}">
        <p14:creationId xmlns:p14="http://schemas.microsoft.com/office/powerpoint/2010/main" val="2460745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94194"/>
          </a:xfrm>
          <a:prstGeom prst="rect">
            <a:avLst/>
          </a:prstGeom>
        </p:spPr>
        <p:txBody>
          <a:bodyPr wrap="square">
            <a:spAutoFit/>
          </a:bodyPr>
          <a:lstStyle/>
          <a:p>
            <a:r>
              <a:rPr lang="en-US" sz="3400" dirty="0"/>
              <a:t>In analyzing the data set compiled in compliance with Florida Statute 394.931, we address the following seven questions with regard to Florida’s released “SVPs”:</a:t>
            </a:r>
          </a:p>
          <a:p>
            <a:endParaRPr lang="en-US" sz="3400" dirty="0"/>
          </a:p>
          <a:p>
            <a:r>
              <a:rPr lang="en-US" sz="3400" dirty="0"/>
              <a:t>Question 1.  Have most of Florida’s released “SVPs” been detected as having engaged in new acts of sexual violence following their release?</a:t>
            </a:r>
          </a:p>
          <a:p>
            <a:endParaRPr lang="en-US" sz="3400" dirty="0"/>
          </a:p>
          <a:p>
            <a:r>
              <a:rPr lang="en-US" sz="3400" dirty="0"/>
              <a:t>Question 2.  Did the Static-99R provide more accurate risk estimates than the Static-99 for Florida’s released “SVPs”?</a:t>
            </a:r>
          </a:p>
          <a:p>
            <a:endParaRPr lang="en-US" sz="3400" dirty="0"/>
          </a:p>
        </p:txBody>
      </p:sp>
    </p:spTree>
    <p:extLst>
      <p:ext uri="{BB962C8B-B14F-4D97-AF65-F5344CB8AC3E}">
        <p14:creationId xmlns:p14="http://schemas.microsoft.com/office/powerpoint/2010/main" val="22118147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186310"/>
          </a:xfrm>
          <a:prstGeom prst="rect">
            <a:avLst/>
          </a:prstGeom>
        </p:spPr>
        <p:txBody>
          <a:bodyPr wrap="square">
            <a:spAutoFit/>
          </a:bodyPr>
          <a:lstStyle/>
          <a:p>
            <a:r>
              <a:rPr lang="en-US" sz="3600" dirty="0"/>
              <a:t>Question 3.  Which </a:t>
            </a:r>
            <a:r>
              <a:rPr lang="en-US" sz="3600" u="sng" dirty="0">
                <a:hlinkClick r:id="rId2"/>
              </a:rPr>
              <a:t>www.static99.</a:t>
            </a:r>
            <a:r>
              <a:rPr lang="en-US" sz="3600" u="sng" dirty="0" smtClean="0">
                <a:hlinkClick r:id="rId2"/>
              </a:rPr>
              <a:t>org</a:t>
            </a:r>
            <a:r>
              <a:rPr lang="en-US" sz="3600" dirty="0" smtClean="0"/>
              <a:t> comparison group </a:t>
            </a:r>
            <a:r>
              <a:rPr lang="en-US" sz="3600" dirty="0"/>
              <a:t>leads to the most accurate risk </a:t>
            </a:r>
            <a:r>
              <a:rPr lang="en-US" sz="3600" dirty="0" smtClean="0"/>
              <a:t>prediction </a:t>
            </a:r>
            <a:r>
              <a:rPr lang="en-US" sz="3600" dirty="0"/>
              <a:t>for Florida’s released “SVPs”?</a:t>
            </a:r>
            <a:r>
              <a:rPr lang="en-US" sz="3600" dirty="0" smtClean="0">
                <a:effectLst/>
              </a:rPr>
              <a:t> </a:t>
            </a:r>
            <a:endParaRPr lang="en-US" sz="3600" dirty="0">
              <a:hlinkClick r:id="rId2"/>
            </a:endParaRPr>
          </a:p>
          <a:p>
            <a:endParaRPr lang="en-US" sz="3600" dirty="0"/>
          </a:p>
          <a:p>
            <a:r>
              <a:rPr lang="en-US" sz="3600" dirty="0"/>
              <a:t>Question 4.  Would adjustments to, or overrides of, the Static-99R risk prediction be likely to increase the accuracy of risk predictions regarding Florida’s “SVPs”?</a:t>
            </a:r>
          </a:p>
          <a:p>
            <a:endParaRPr lang="en-US" sz="3600" dirty="0"/>
          </a:p>
          <a:p>
            <a:r>
              <a:rPr lang="en-US" sz="3600" dirty="0"/>
              <a:t>Question 5.  How could SVPP and Florida SVP evaluators use these findings?</a:t>
            </a:r>
          </a:p>
        </p:txBody>
      </p:sp>
    </p:spTree>
    <p:extLst>
      <p:ext uri="{BB962C8B-B14F-4D97-AF65-F5344CB8AC3E}">
        <p14:creationId xmlns:p14="http://schemas.microsoft.com/office/powerpoint/2010/main" val="2955836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401205"/>
          </a:xfrm>
          <a:prstGeom prst="rect">
            <a:avLst/>
          </a:prstGeom>
        </p:spPr>
        <p:txBody>
          <a:bodyPr wrap="square">
            <a:spAutoFit/>
          </a:bodyPr>
          <a:lstStyle/>
          <a:p>
            <a:r>
              <a:rPr lang="en-US" sz="4000" dirty="0"/>
              <a:t>Question 6.  How can these data be used to assess the accuracy of an individual Florida SVP evaluator’s risk predictions?</a:t>
            </a:r>
          </a:p>
          <a:p>
            <a:endParaRPr lang="en-US" sz="4000" dirty="0"/>
          </a:p>
          <a:p>
            <a:r>
              <a:rPr lang="en-US" sz="4000" dirty="0"/>
              <a:t>Question 7.  Does available evidence show that civil commitment reduces sexual recidivism by Florida’s released “SVPs”?</a:t>
            </a:r>
          </a:p>
        </p:txBody>
      </p:sp>
    </p:spTree>
    <p:extLst>
      <p:ext uri="{BB962C8B-B14F-4D97-AF65-F5344CB8AC3E}">
        <p14:creationId xmlns:p14="http://schemas.microsoft.com/office/powerpoint/2010/main" val="32283215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401205"/>
          </a:xfrm>
          <a:prstGeom prst="rect">
            <a:avLst/>
          </a:prstGeom>
        </p:spPr>
        <p:txBody>
          <a:bodyPr wrap="square">
            <a:spAutoFit/>
          </a:bodyPr>
          <a:lstStyle/>
          <a:p>
            <a:endParaRPr lang="en-US" sz="4000" b="1" dirty="0" smtClean="0"/>
          </a:p>
          <a:p>
            <a:endParaRPr lang="en-US" sz="4000" b="1" dirty="0"/>
          </a:p>
          <a:p>
            <a:endParaRPr lang="en-US" sz="4000" b="1" dirty="0" smtClean="0"/>
          </a:p>
          <a:p>
            <a:r>
              <a:rPr lang="en-US" sz="4000" b="1" dirty="0" smtClean="0"/>
              <a:t>Question </a:t>
            </a:r>
            <a:r>
              <a:rPr lang="en-US" sz="4000" b="1" dirty="0"/>
              <a:t>1.  Have most of Florida’s released “SVPs” been detected as having engaged in new acts of sexual violence following their release?</a:t>
            </a:r>
          </a:p>
        </p:txBody>
      </p:sp>
    </p:spTree>
    <p:extLst>
      <p:ext uri="{BB962C8B-B14F-4D97-AF65-F5344CB8AC3E}">
        <p14:creationId xmlns:p14="http://schemas.microsoft.com/office/powerpoint/2010/main" val="29014193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632311"/>
          </a:xfrm>
          <a:prstGeom prst="rect">
            <a:avLst/>
          </a:prstGeom>
        </p:spPr>
        <p:txBody>
          <a:bodyPr wrap="square">
            <a:spAutoFit/>
          </a:bodyPr>
          <a:lstStyle/>
          <a:p>
            <a:r>
              <a:rPr lang="en-US" sz="4000" dirty="0"/>
              <a:t>If most of these released men were detected to sexually recidivate, then SVPP would have the bittersweet experience of being able to say, “We told you so.”  </a:t>
            </a:r>
            <a:endParaRPr lang="en-US" sz="4000" dirty="0" smtClean="0"/>
          </a:p>
          <a:p>
            <a:endParaRPr lang="en-US" sz="4000" dirty="0"/>
          </a:p>
          <a:p>
            <a:r>
              <a:rPr lang="en-US" sz="4000" dirty="0" smtClean="0"/>
              <a:t>But</a:t>
            </a:r>
            <a:r>
              <a:rPr lang="en-US" sz="4000" dirty="0"/>
              <a:t>, if most of those men have not been detected to sexually recidivate, then most of the men have not been found to be such dangerous sexual predators after all.</a:t>
            </a:r>
          </a:p>
        </p:txBody>
      </p:sp>
    </p:spTree>
    <p:extLst>
      <p:ext uri="{BB962C8B-B14F-4D97-AF65-F5344CB8AC3E}">
        <p14:creationId xmlns:p14="http://schemas.microsoft.com/office/powerpoint/2010/main" val="18065245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632312"/>
          </a:xfrm>
          <a:prstGeom prst="rect">
            <a:avLst/>
          </a:prstGeom>
        </p:spPr>
        <p:txBody>
          <a:bodyPr wrap="square">
            <a:spAutoFit/>
          </a:bodyPr>
          <a:lstStyle/>
          <a:p>
            <a:r>
              <a:rPr lang="en-US" sz="3600" dirty="0"/>
              <a:t>We also consider whether Florida’s released “SVPs” have been found to sexually recidivate at a greater rate than randomly selected sex offenders released from Florida prisons.  </a:t>
            </a:r>
            <a:endParaRPr lang="en-US" sz="3600" dirty="0" smtClean="0"/>
          </a:p>
          <a:p>
            <a:endParaRPr lang="en-US" sz="3600" dirty="0"/>
          </a:p>
          <a:p>
            <a:r>
              <a:rPr lang="en-US" sz="3600" dirty="0" smtClean="0"/>
              <a:t>If </a:t>
            </a:r>
            <a:r>
              <a:rPr lang="en-US" sz="3600" dirty="0"/>
              <a:t>SVPP successfully identifies men who are likely to sexually recidivate if not confined, then their detected sexual recidivism rate should be greater than that of randomly selected sex offenders.</a:t>
            </a:r>
          </a:p>
        </p:txBody>
      </p:sp>
    </p:spTree>
    <p:extLst>
      <p:ext uri="{BB962C8B-B14F-4D97-AF65-F5344CB8AC3E}">
        <p14:creationId xmlns:p14="http://schemas.microsoft.com/office/powerpoint/2010/main" val="10177473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80880013"/>
              </p:ext>
            </p:extLst>
          </p:nvPr>
        </p:nvGraphicFramePr>
        <p:xfrm>
          <a:off x="-1" y="2455297"/>
          <a:ext cx="9144000" cy="1980741"/>
        </p:xfrm>
        <a:graphic>
          <a:graphicData uri="http://schemas.openxmlformats.org/drawingml/2006/table">
            <a:tbl>
              <a:tblPr firstRow="1" bandRow="1">
                <a:tableStyleId>{5C22544A-7EE6-4342-B048-85BDC9FD1C3A}</a:tableStyleId>
              </a:tblPr>
              <a:tblGrid>
                <a:gridCol w="3048000"/>
                <a:gridCol w="3048000"/>
                <a:gridCol w="3048000"/>
              </a:tblGrid>
              <a:tr h="716807">
                <a:tc>
                  <a:txBody>
                    <a:bodyPr/>
                    <a:lstStyle/>
                    <a:p>
                      <a:pPr marL="0" marR="0" algn="just">
                        <a:lnSpc>
                          <a:spcPct val="115000"/>
                        </a:lnSpc>
                        <a:spcBef>
                          <a:spcPts val="0"/>
                        </a:spcBef>
                        <a:spcAft>
                          <a:spcPts val="0"/>
                        </a:spcAft>
                      </a:pPr>
                      <a:r>
                        <a:rPr lang="en-US" sz="2000" dirty="0">
                          <a:effectLst/>
                          <a:latin typeface="Times New Roman"/>
                          <a:ea typeface="Calibri"/>
                          <a:cs typeface="Times New Roman"/>
                        </a:rPr>
                        <a:t> </a:t>
                      </a:r>
                      <a:endParaRPr lang="en-US" sz="2000" dirty="0">
                        <a:effectLst/>
                        <a:latin typeface="Arial"/>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latin typeface="Times New Roman"/>
                          <a:ea typeface="Calibri"/>
                          <a:cs typeface="Times New Roman"/>
                        </a:rPr>
                        <a:t>Randomly Selected Released Sex Offenders</a:t>
                      </a:r>
                      <a:endParaRPr lang="en-US" sz="2000">
                        <a:effectLst/>
                        <a:latin typeface="Arial"/>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latin typeface="Times New Roman"/>
                          <a:ea typeface="Calibri"/>
                          <a:cs typeface="Times New Roman"/>
                        </a:rPr>
                        <a:t>Released “SVPs”</a:t>
                      </a:r>
                      <a:endParaRPr lang="en-US" sz="2000">
                        <a:effectLst/>
                        <a:latin typeface="Arial"/>
                        <a:ea typeface="Calibri"/>
                        <a:cs typeface="Times New Roman"/>
                      </a:endParaRPr>
                    </a:p>
                  </a:txBody>
                  <a:tcPr marL="68580" marR="68580" marT="0" marB="0"/>
                </a:tc>
              </a:tr>
              <a:tr h="631967">
                <a:tc>
                  <a:txBody>
                    <a:bodyPr/>
                    <a:lstStyle/>
                    <a:p>
                      <a:pPr marL="0" marR="0" algn="just">
                        <a:lnSpc>
                          <a:spcPct val="115000"/>
                        </a:lnSpc>
                        <a:spcBef>
                          <a:spcPts val="0"/>
                        </a:spcBef>
                        <a:spcAft>
                          <a:spcPts val="0"/>
                        </a:spcAft>
                      </a:pPr>
                      <a:r>
                        <a:rPr lang="en-US" sz="2000" dirty="0">
                          <a:effectLst/>
                          <a:latin typeface="Times New Roman"/>
                          <a:ea typeface="Calibri"/>
                          <a:cs typeface="Times New Roman"/>
                        </a:rPr>
                        <a:t>5-Year Fixed Sample</a:t>
                      </a:r>
                      <a:endParaRPr lang="en-US" sz="2000" dirty="0">
                        <a:effectLst/>
                        <a:latin typeface="Arial"/>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latin typeface="Times New Roman"/>
                          <a:ea typeface="Calibri"/>
                          <a:cs typeface="Times New Roman"/>
                        </a:rPr>
                        <a:t>5.3% (25 of 474)</a:t>
                      </a:r>
                      <a:endParaRPr lang="en-US" sz="2000">
                        <a:effectLst/>
                        <a:latin typeface="Arial"/>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latin typeface="Times New Roman"/>
                          <a:ea typeface="Calibri"/>
                          <a:cs typeface="Times New Roman"/>
                        </a:rPr>
                        <a:t>9.2% (28 of 303)</a:t>
                      </a:r>
                      <a:endParaRPr lang="en-US" sz="2000">
                        <a:effectLst/>
                        <a:latin typeface="Arial"/>
                        <a:ea typeface="Calibri"/>
                        <a:cs typeface="Times New Roman"/>
                      </a:endParaRPr>
                    </a:p>
                  </a:txBody>
                  <a:tcPr marL="68580" marR="68580" marT="0" marB="0"/>
                </a:tc>
              </a:tr>
              <a:tr h="631967">
                <a:tc>
                  <a:txBody>
                    <a:bodyPr/>
                    <a:lstStyle/>
                    <a:p>
                      <a:pPr marL="0" marR="0" algn="just">
                        <a:lnSpc>
                          <a:spcPct val="115000"/>
                        </a:lnSpc>
                        <a:spcBef>
                          <a:spcPts val="0"/>
                        </a:spcBef>
                        <a:spcAft>
                          <a:spcPts val="0"/>
                        </a:spcAft>
                      </a:pPr>
                      <a:r>
                        <a:rPr lang="en-US" sz="2000" dirty="0">
                          <a:effectLst/>
                          <a:latin typeface="Times New Roman"/>
                          <a:ea typeface="Calibri"/>
                          <a:cs typeface="Times New Roman"/>
                        </a:rPr>
                        <a:t>10-Year Fixed Sample</a:t>
                      </a:r>
                      <a:endParaRPr lang="en-US" sz="2000" dirty="0">
                        <a:effectLst/>
                        <a:latin typeface="Arial"/>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latin typeface="Times New Roman"/>
                          <a:ea typeface="Calibri"/>
                          <a:cs typeface="Times New Roman"/>
                        </a:rPr>
                        <a:t>13.8% (33 of 240)</a:t>
                      </a:r>
                      <a:endParaRPr lang="en-US" sz="2000" dirty="0">
                        <a:effectLst/>
                        <a:latin typeface="Arial"/>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latin typeface="Times New Roman"/>
                          <a:ea typeface="Calibri"/>
                          <a:cs typeface="Times New Roman"/>
                        </a:rPr>
                        <a:t>13.1% (25 of 191)</a:t>
                      </a:r>
                      <a:endParaRPr lang="en-US" sz="2000" dirty="0">
                        <a:effectLst/>
                        <a:latin typeface="Arial"/>
                        <a:ea typeface="Calibri"/>
                        <a:cs typeface="Times New Roman"/>
                      </a:endParaRPr>
                    </a:p>
                  </a:txBody>
                  <a:tcPr marL="68580" marR="68580" marT="0" marB="0"/>
                </a:tc>
              </a:tr>
            </a:tbl>
          </a:graphicData>
        </a:graphic>
      </p:graphicFrame>
      <p:sp>
        <p:nvSpPr>
          <p:cNvPr id="4" name="Rectangle 3"/>
          <p:cNvSpPr/>
          <p:nvPr/>
        </p:nvSpPr>
        <p:spPr>
          <a:xfrm>
            <a:off x="0" y="0"/>
            <a:ext cx="9058006" cy="2062103"/>
          </a:xfrm>
          <a:prstGeom prst="rect">
            <a:avLst/>
          </a:prstGeom>
        </p:spPr>
        <p:txBody>
          <a:bodyPr wrap="square">
            <a:spAutoFit/>
          </a:bodyPr>
          <a:lstStyle/>
          <a:p>
            <a:r>
              <a:rPr lang="en-US" sz="3200" dirty="0"/>
              <a:t>Table 1</a:t>
            </a:r>
          </a:p>
          <a:p>
            <a:endParaRPr lang="en-US" sz="3200" dirty="0"/>
          </a:p>
          <a:p>
            <a:r>
              <a:rPr lang="en-US" sz="3200" i="1" dirty="0"/>
              <a:t>Detected Sexual Recidivism Rates for Two Groups of Sex Offenders Released from Florida</a:t>
            </a:r>
          </a:p>
        </p:txBody>
      </p:sp>
      <p:sp>
        <p:nvSpPr>
          <p:cNvPr id="5" name="Rectangle 4"/>
          <p:cNvSpPr/>
          <p:nvPr/>
        </p:nvSpPr>
        <p:spPr>
          <a:xfrm>
            <a:off x="85994" y="5388508"/>
            <a:ext cx="9058006" cy="923330"/>
          </a:xfrm>
          <a:prstGeom prst="rect">
            <a:avLst/>
          </a:prstGeom>
        </p:spPr>
        <p:txBody>
          <a:bodyPr wrap="square">
            <a:spAutoFit/>
          </a:bodyPr>
          <a:lstStyle/>
          <a:p>
            <a:r>
              <a:rPr lang="en-US" dirty="0"/>
              <a:t>Zgoba, K. M., Miner, M., Levenson, J., Knight, R., Letourneau, E., &amp; Thornton, D. (2015). The Adam Walsh Act: An examination of sex offender risk classification systems. </a:t>
            </a:r>
            <a:r>
              <a:rPr lang="en-US" i="1" dirty="0"/>
              <a:t>Sexual Abuse: A Journal of Research and Treatment, </a:t>
            </a:r>
            <a:r>
              <a:rPr lang="en-US" dirty="0"/>
              <a:t>1079063215569543, first published on February 5, 2015.</a:t>
            </a:r>
          </a:p>
        </p:txBody>
      </p:sp>
    </p:spTree>
    <p:extLst>
      <p:ext uri="{BB962C8B-B14F-4D97-AF65-F5344CB8AC3E}">
        <p14:creationId xmlns:p14="http://schemas.microsoft.com/office/powerpoint/2010/main" val="15354090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17" y="1772651"/>
            <a:ext cx="9172342" cy="3316005"/>
          </a:xfrm>
          <a:prstGeom prst="rect">
            <a:avLst/>
          </a:prstGeom>
        </p:spPr>
      </p:pic>
    </p:spTree>
    <p:extLst>
      <p:ext uri="{BB962C8B-B14F-4D97-AF65-F5344CB8AC3E}">
        <p14:creationId xmlns:p14="http://schemas.microsoft.com/office/powerpoint/2010/main" val="28549717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489" y="1896119"/>
            <a:ext cx="9443035" cy="3121983"/>
          </a:xfrm>
          <a:prstGeom prst="rect">
            <a:avLst/>
          </a:prstGeom>
        </p:spPr>
      </p:pic>
    </p:spTree>
    <p:extLst>
      <p:ext uri="{BB962C8B-B14F-4D97-AF65-F5344CB8AC3E}">
        <p14:creationId xmlns:p14="http://schemas.microsoft.com/office/powerpoint/2010/main" val="20372822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04939"/>
            <a:ext cx="9144000" cy="1938992"/>
          </a:xfrm>
          <a:prstGeom prst="rect">
            <a:avLst/>
          </a:prstGeom>
        </p:spPr>
        <p:txBody>
          <a:bodyPr wrap="square">
            <a:spAutoFit/>
          </a:bodyPr>
          <a:lstStyle/>
          <a:p>
            <a:r>
              <a:rPr lang="en-US" sz="4000" b="1" dirty="0"/>
              <a:t>Question 2.  Did the Static-99R Provide More Accurate Risk Estimates than the Static-99 for Florida’s Released “SVPs”?</a:t>
            </a:r>
            <a:endParaRPr lang="en-US" sz="4000" dirty="0"/>
          </a:p>
        </p:txBody>
      </p:sp>
    </p:spTree>
    <p:extLst>
      <p:ext uri="{BB962C8B-B14F-4D97-AF65-F5344CB8AC3E}">
        <p14:creationId xmlns:p14="http://schemas.microsoft.com/office/powerpoint/2010/main" val="1891239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016758"/>
          </a:xfrm>
          <a:prstGeom prst="rect">
            <a:avLst/>
          </a:prstGeom>
        </p:spPr>
        <p:txBody>
          <a:bodyPr wrap="square">
            <a:spAutoFit/>
          </a:bodyPr>
          <a:lstStyle/>
          <a:p>
            <a:endParaRPr lang="en-US" sz="4000" dirty="0" smtClean="0"/>
          </a:p>
          <a:p>
            <a:endParaRPr lang="en-US" sz="4000" dirty="0" smtClean="0"/>
          </a:p>
          <a:p>
            <a:r>
              <a:rPr lang="en-US" sz="4000" dirty="0" smtClean="0"/>
              <a:t>DeClue, G. &amp; Rice, A., (2016). Florida’s released “Sexually Violent Predators” are not “High Risk.” </a:t>
            </a:r>
            <a:r>
              <a:rPr lang="en-US" sz="4000" i="1" dirty="0" smtClean="0"/>
              <a:t>Open Access Journal of Forensic Psychology, 8,</a:t>
            </a:r>
            <a:r>
              <a:rPr lang="en-US" sz="4000" dirty="0" smtClean="0"/>
              <a:t> 22-51.</a:t>
            </a:r>
          </a:p>
          <a:p>
            <a:endParaRPr lang="en-US" sz="4000" dirty="0"/>
          </a:p>
          <a:p>
            <a:pPr algn="ctr"/>
            <a:r>
              <a:rPr lang="en-US" sz="4000" dirty="0" smtClean="0">
                <a:hlinkClick r:id="rId2"/>
              </a:rPr>
              <a:t>www.oajfp.com</a:t>
            </a:r>
            <a:r>
              <a:rPr lang="en-US" sz="4000" dirty="0" smtClean="0"/>
              <a:t> </a:t>
            </a:r>
            <a:endParaRPr lang="en-US" sz="4000" dirty="0"/>
          </a:p>
        </p:txBody>
      </p:sp>
    </p:spTree>
    <p:extLst>
      <p:ext uri="{BB962C8B-B14F-4D97-AF65-F5344CB8AC3E}">
        <p14:creationId xmlns:p14="http://schemas.microsoft.com/office/powerpoint/2010/main" val="16455926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6186310"/>
          </a:xfrm>
          <a:prstGeom prst="rect">
            <a:avLst/>
          </a:prstGeom>
        </p:spPr>
        <p:txBody>
          <a:bodyPr wrap="square">
            <a:spAutoFit/>
          </a:bodyPr>
          <a:lstStyle/>
          <a:p>
            <a:r>
              <a:rPr lang="en-US" sz="3600" dirty="0"/>
              <a:t>Within the overall sample, SVPP had STATIC scores for 572 people (75.15% of the overall sample).  Fifty-six (9.79%) of them had been detected as sexual recidivists.  The Static-99 demonstrated poor predictive validity in this sample (AUC = .56, 95% CI [.48, .64]).  The mean Static-99 score was higher among recidivists than among non-recidivists, but only slightly (</a:t>
            </a:r>
            <a:r>
              <a:rPr lang="en-US" sz="3600" i="1" dirty="0"/>
              <a:t>d</a:t>
            </a:r>
            <a:r>
              <a:rPr lang="en-US" sz="3600" dirty="0"/>
              <a:t> = .17).  The Static-99R performed slightly better than the Static-99 in the prediction of sexual recidivism (AUC = .61, 95% CI [.53, .69]).</a:t>
            </a:r>
          </a:p>
        </p:txBody>
      </p:sp>
    </p:spTree>
    <p:extLst>
      <p:ext uri="{BB962C8B-B14F-4D97-AF65-F5344CB8AC3E}">
        <p14:creationId xmlns:p14="http://schemas.microsoft.com/office/powerpoint/2010/main" val="35388818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247864"/>
          </a:xfrm>
          <a:prstGeom prst="rect">
            <a:avLst/>
          </a:prstGeom>
        </p:spPr>
        <p:txBody>
          <a:bodyPr wrap="square">
            <a:spAutoFit/>
          </a:bodyPr>
          <a:lstStyle/>
          <a:p>
            <a:endParaRPr lang="en-US" sz="4000" dirty="0" smtClean="0"/>
          </a:p>
          <a:p>
            <a:r>
              <a:rPr lang="en-US" sz="4000" dirty="0" smtClean="0"/>
              <a:t>Results </a:t>
            </a:r>
            <a:r>
              <a:rPr lang="en-US" sz="4000" dirty="0"/>
              <a:t>were similar in SVPP’s Fixed 5-Year Sample.  SVPP had STATIC scores for 303 men (68.71% of the Fixed 5-Year Sample).  Twenty-eight (9.24%) were detected as sexual recidivists.  For the Static-99, AUC is .59, 95% CI [.47, .70].  The mean Static-99 score was higher among recidivists than among non-recidivists, but only slightly (</a:t>
            </a:r>
            <a:r>
              <a:rPr lang="en-US" sz="4000" i="1" dirty="0"/>
              <a:t>d</a:t>
            </a:r>
            <a:r>
              <a:rPr lang="en-US" sz="4000" dirty="0"/>
              <a:t> = .24). </a:t>
            </a:r>
          </a:p>
        </p:txBody>
      </p:sp>
    </p:spTree>
    <p:extLst>
      <p:ext uri="{BB962C8B-B14F-4D97-AF65-F5344CB8AC3E}">
        <p14:creationId xmlns:p14="http://schemas.microsoft.com/office/powerpoint/2010/main" val="20226815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6247864"/>
          </a:xfrm>
          <a:prstGeom prst="rect">
            <a:avLst/>
          </a:prstGeom>
        </p:spPr>
        <p:txBody>
          <a:bodyPr wrap="square">
            <a:spAutoFit/>
          </a:bodyPr>
          <a:lstStyle/>
          <a:p>
            <a:r>
              <a:rPr lang="en-US" sz="4000" dirty="0"/>
              <a:t>Again, the Static-99R performed slightly better than the Static-99 in the prediction of sexual recidivism (AUC = .62, 95% CI [.51, .73]).  The difference between Static-99R means for recidivists and non-recidivists also demonstrated a slightly stronger effect (</a:t>
            </a:r>
            <a:r>
              <a:rPr lang="en-US" sz="4000" i="1" dirty="0"/>
              <a:t>d</a:t>
            </a:r>
            <a:r>
              <a:rPr lang="en-US" sz="4000" dirty="0"/>
              <a:t> = .37).  The effect size for the Static-99R in this field study is similar to that in the recent Texas field study by Boccaccini et al. (2009).</a:t>
            </a:r>
          </a:p>
        </p:txBody>
      </p:sp>
    </p:spTree>
    <p:extLst>
      <p:ext uri="{BB962C8B-B14F-4D97-AF65-F5344CB8AC3E}">
        <p14:creationId xmlns:p14="http://schemas.microsoft.com/office/powerpoint/2010/main" val="7143051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401205"/>
          </a:xfrm>
          <a:prstGeom prst="rect">
            <a:avLst/>
          </a:prstGeom>
        </p:spPr>
        <p:txBody>
          <a:bodyPr wrap="square">
            <a:spAutoFit/>
          </a:bodyPr>
          <a:lstStyle/>
          <a:p>
            <a:endParaRPr lang="en-US" sz="4000" b="1" dirty="0" smtClean="0"/>
          </a:p>
          <a:p>
            <a:endParaRPr lang="en-US" sz="4000" b="1" dirty="0"/>
          </a:p>
          <a:p>
            <a:endParaRPr lang="en-US" sz="4000" b="1" dirty="0" smtClean="0"/>
          </a:p>
          <a:p>
            <a:r>
              <a:rPr lang="en-US" sz="4000" b="1" dirty="0" smtClean="0"/>
              <a:t>Question </a:t>
            </a:r>
            <a:r>
              <a:rPr lang="en-US" sz="4000" b="1" dirty="0"/>
              <a:t>3</a:t>
            </a:r>
            <a:r>
              <a:rPr lang="en-US" sz="4000" b="1" dirty="0" smtClean="0"/>
              <a:t>.  Which </a:t>
            </a:r>
            <a:r>
              <a:rPr lang="en-US" sz="4000" b="1" u="sng" dirty="0" smtClean="0">
                <a:hlinkClick r:id="rId2"/>
              </a:rPr>
              <a:t>www.static99.org</a:t>
            </a:r>
            <a:r>
              <a:rPr lang="en-US" sz="4000" b="1" u="sng" dirty="0" smtClean="0"/>
              <a:t> </a:t>
            </a:r>
            <a:r>
              <a:rPr lang="en-US" sz="4000" b="1" dirty="0" smtClean="0"/>
              <a:t>Comparison Group </a:t>
            </a:r>
            <a:r>
              <a:rPr lang="en-US" sz="4000" b="1" dirty="0"/>
              <a:t>Leads to the Most Accurate Risk Prediction for Florida’s Released “SVPs”</a:t>
            </a:r>
            <a:r>
              <a:rPr lang="en-US" sz="4000" b="1" dirty="0" smtClean="0"/>
              <a:t>?</a:t>
            </a:r>
            <a:endParaRPr lang="en-US" sz="4000" dirty="0"/>
          </a:p>
        </p:txBody>
      </p:sp>
    </p:spTree>
    <p:extLst>
      <p:ext uri="{BB962C8B-B14F-4D97-AF65-F5344CB8AC3E}">
        <p14:creationId xmlns:p14="http://schemas.microsoft.com/office/powerpoint/2010/main" val="14373482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46200" y="1409700"/>
            <a:ext cx="6451600" cy="4038600"/>
          </a:xfrm>
          <a:prstGeom prst="rect">
            <a:avLst/>
          </a:prstGeom>
        </p:spPr>
      </p:pic>
    </p:spTree>
    <p:extLst>
      <p:ext uri="{BB962C8B-B14F-4D97-AF65-F5344CB8AC3E}">
        <p14:creationId xmlns:p14="http://schemas.microsoft.com/office/powerpoint/2010/main" val="39358633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5714" y="390253"/>
            <a:ext cx="8738286" cy="6369798"/>
          </a:xfrm>
          <a:prstGeom prst="rect">
            <a:avLst/>
          </a:prstGeom>
        </p:spPr>
      </p:pic>
    </p:spTree>
    <p:extLst>
      <p:ext uri="{BB962C8B-B14F-4D97-AF65-F5344CB8AC3E}">
        <p14:creationId xmlns:p14="http://schemas.microsoft.com/office/powerpoint/2010/main" val="21699682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781" y="520330"/>
            <a:ext cx="9199848" cy="5970572"/>
          </a:xfrm>
          <a:prstGeom prst="rect">
            <a:avLst/>
          </a:prstGeom>
        </p:spPr>
      </p:pic>
    </p:spTree>
    <p:extLst>
      <p:ext uri="{BB962C8B-B14F-4D97-AF65-F5344CB8AC3E}">
        <p14:creationId xmlns:p14="http://schemas.microsoft.com/office/powerpoint/2010/main" val="6779586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21050"/>
            <a:ext cx="9375522" cy="5958410"/>
          </a:xfrm>
          <a:prstGeom prst="rect">
            <a:avLst/>
          </a:prstGeom>
        </p:spPr>
      </p:pic>
    </p:spTree>
    <p:extLst>
      <p:ext uri="{BB962C8B-B14F-4D97-AF65-F5344CB8AC3E}">
        <p14:creationId xmlns:p14="http://schemas.microsoft.com/office/powerpoint/2010/main" val="36066496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574" y="1225863"/>
            <a:ext cx="9176696" cy="4436038"/>
          </a:xfrm>
          <a:prstGeom prst="rect">
            <a:avLst/>
          </a:prstGeom>
        </p:spPr>
      </p:pic>
    </p:spTree>
    <p:extLst>
      <p:ext uri="{BB962C8B-B14F-4D97-AF65-F5344CB8AC3E}">
        <p14:creationId xmlns:p14="http://schemas.microsoft.com/office/powerpoint/2010/main" val="34185987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55755"/>
            <a:ext cx="9144000" cy="4401205"/>
          </a:xfrm>
          <a:prstGeom prst="rect">
            <a:avLst/>
          </a:prstGeom>
        </p:spPr>
        <p:txBody>
          <a:bodyPr wrap="square">
            <a:spAutoFit/>
          </a:bodyPr>
          <a:lstStyle/>
          <a:p>
            <a:r>
              <a:rPr lang="en-US" sz="4000" dirty="0"/>
              <a:t>Use of any of the comparison groups at </a:t>
            </a:r>
            <a:r>
              <a:rPr lang="en-US" sz="4000" dirty="0">
                <a:hlinkClick r:id="rId2"/>
              </a:rPr>
              <a:t>www.static99.</a:t>
            </a:r>
            <a:r>
              <a:rPr lang="en-US" sz="4000" dirty="0" smtClean="0">
                <a:hlinkClick r:id="rId2"/>
              </a:rPr>
              <a:t>org</a:t>
            </a:r>
            <a:r>
              <a:rPr lang="en-US" sz="4000" dirty="0" smtClean="0"/>
              <a:t>  </a:t>
            </a:r>
            <a:r>
              <a:rPr lang="en-US" sz="4000" dirty="0"/>
              <a:t>over-predicts sexual recidivism among Florida’s released “SVPs.”  Use of the 2009 Routine comparison group would lead to less </a:t>
            </a:r>
            <a:r>
              <a:rPr lang="en-US" sz="4000" dirty="0" smtClean="0"/>
              <a:t>over-prediction </a:t>
            </a:r>
            <a:r>
              <a:rPr lang="en-US" sz="4000" dirty="0"/>
              <a:t>(and greater accuracy) than use of any other </a:t>
            </a:r>
            <a:r>
              <a:rPr lang="en-US" sz="4000" dirty="0" smtClean="0">
                <a:hlinkClick r:id="rId3"/>
              </a:rPr>
              <a:t>www.static99.org</a:t>
            </a:r>
            <a:r>
              <a:rPr lang="en-US" sz="4000" dirty="0" smtClean="0"/>
              <a:t>  </a:t>
            </a:r>
            <a:r>
              <a:rPr lang="en-US" sz="4000" dirty="0"/>
              <a:t>comparison group.</a:t>
            </a:r>
          </a:p>
        </p:txBody>
      </p:sp>
    </p:spTree>
    <p:extLst>
      <p:ext uri="{BB962C8B-B14F-4D97-AF65-F5344CB8AC3E}">
        <p14:creationId xmlns:p14="http://schemas.microsoft.com/office/powerpoint/2010/main" val="3746382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559" y="61735"/>
            <a:ext cx="9073441" cy="6370974"/>
          </a:xfrm>
          <a:prstGeom prst="rect">
            <a:avLst/>
          </a:prstGeom>
        </p:spPr>
        <p:txBody>
          <a:bodyPr wrap="square">
            <a:spAutoFit/>
          </a:bodyPr>
          <a:lstStyle/>
          <a:p>
            <a:r>
              <a:rPr lang="en-US" sz="3400" dirty="0"/>
              <a:t>Florida’s Sexually Violent Predator (SVP) Program (SVPP) began in 1999, consistent with legislation appearing in Chapter 394 of the Florida Statutes.  From 2000 through 2013, Florida Statute 394.931 included, “In addition, the Department of Children and Family Services shall implement a long-term study to determine the overall efficacy of the provisions of this part.”  In 2013, SVPP stopped collecting data.  When the Florida Statutes were revised in 2014, the requirement to study the efficacy of Florida’s civil commitment process was discontinued.</a:t>
            </a:r>
          </a:p>
        </p:txBody>
      </p:sp>
    </p:spTree>
    <p:extLst>
      <p:ext uri="{BB962C8B-B14F-4D97-AF65-F5344CB8AC3E}">
        <p14:creationId xmlns:p14="http://schemas.microsoft.com/office/powerpoint/2010/main" val="4864732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90588"/>
            <a:ext cx="9144000" cy="3170099"/>
          </a:xfrm>
          <a:prstGeom prst="rect">
            <a:avLst/>
          </a:prstGeom>
        </p:spPr>
        <p:txBody>
          <a:bodyPr wrap="square">
            <a:spAutoFit/>
          </a:bodyPr>
          <a:lstStyle/>
          <a:p>
            <a:r>
              <a:rPr lang="en-US" sz="4000" b="1" dirty="0"/>
              <a:t>Question 4.  Would Adjustments to, or Overrides of, the Static-99R Risk Prediction Be Likely to Increase the Accuracy of Risk Predictions Regarding Florida’s “SVPs”?</a:t>
            </a:r>
            <a:endParaRPr lang="en-US" sz="4000" dirty="0"/>
          </a:p>
        </p:txBody>
      </p:sp>
    </p:spTree>
    <p:extLst>
      <p:ext uri="{BB962C8B-B14F-4D97-AF65-F5344CB8AC3E}">
        <p14:creationId xmlns:p14="http://schemas.microsoft.com/office/powerpoint/2010/main" val="15316513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494085"/>
          </a:xfrm>
          <a:prstGeom prst="rect">
            <a:avLst/>
          </a:prstGeom>
        </p:spPr>
        <p:txBody>
          <a:bodyPr wrap="square">
            <a:spAutoFit/>
          </a:bodyPr>
          <a:lstStyle/>
          <a:p>
            <a:r>
              <a:rPr lang="en-US" sz="3200" dirty="0" smtClean="0"/>
              <a:t>Prior research </a:t>
            </a:r>
            <a:r>
              <a:rPr lang="en-US" sz="3200" dirty="0"/>
              <a:t>has shown that, when evaluators are allowed to adjust the results of empirical actuarial risk tools, the adjustments typically decrease the predictive accuracy of the resultant risk prediction.  </a:t>
            </a:r>
            <a:endParaRPr lang="en-US" sz="3200" dirty="0" smtClean="0"/>
          </a:p>
          <a:p>
            <a:endParaRPr lang="en-US" sz="3200" dirty="0"/>
          </a:p>
          <a:p>
            <a:r>
              <a:rPr lang="en-US" sz="3200" dirty="0" smtClean="0"/>
              <a:t>The </a:t>
            </a:r>
            <a:r>
              <a:rPr lang="en-US" sz="3200" dirty="0"/>
              <a:t>same studies show that, when evaluators decide to adjust or override the actuarial-based risk prediction based on additional factors, the evaluators tend to predict that the person is </a:t>
            </a:r>
            <a:r>
              <a:rPr lang="en-US" sz="3200" i="1" dirty="0"/>
              <a:t>more dangerous</a:t>
            </a:r>
            <a:r>
              <a:rPr lang="en-US" sz="3200" dirty="0"/>
              <a:t> than the actuarial-based prediction would indicate (Gore, 2007; Storey et al., 2012; Wormith et al., 2012; see also reviews by DeClue, 2013; DeClue &amp; Zavodny, 2014; and Hanson &amp; Morton-Bourgon, 2009). </a:t>
            </a:r>
          </a:p>
        </p:txBody>
      </p:sp>
    </p:spTree>
    <p:extLst>
      <p:ext uri="{BB962C8B-B14F-4D97-AF65-F5344CB8AC3E}">
        <p14:creationId xmlns:p14="http://schemas.microsoft.com/office/powerpoint/2010/main" val="1327424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55755"/>
            <a:ext cx="9144000" cy="5632311"/>
          </a:xfrm>
          <a:prstGeom prst="rect">
            <a:avLst/>
          </a:prstGeom>
        </p:spPr>
        <p:txBody>
          <a:bodyPr wrap="square">
            <a:spAutoFit/>
          </a:bodyPr>
          <a:lstStyle/>
          <a:p>
            <a:endParaRPr lang="en-US" sz="4000" dirty="0" smtClean="0"/>
          </a:p>
          <a:p>
            <a:r>
              <a:rPr lang="en-US" sz="4000" dirty="0" smtClean="0"/>
              <a:t>If </a:t>
            </a:r>
            <a:r>
              <a:rPr lang="en-US" sz="4000" dirty="0"/>
              <a:t>Florida SVP evaluators were to routinely or frequently arrive at final risk predictions that exceed the risk associated with the person’s Static-99R score, that would likely lead to an even greater over-prediction of detected sexual recidivism for these people, and a decrease in the overall accuracy of SVP risk assessments in Florida.</a:t>
            </a:r>
          </a:p>
        </p:txBody>
      </p:sp>
    </p:spTree>
    <p:extLst>
      <p:ext uri="{BB962C8B-B14F-4D97-AF65-F5344CB8AC3E}">
        <p14:creationId xmlns:p14="http://schemas.microsoft.com/office/powerpoint/2010/main" val="20986681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4596" y="493872"/>
            <a:ext cx="8879404" cy="2554545"/>
          </a:xfrm>
          <a:prstGeom prst="rect">
            <a:avLst/>
          </a:prstGeom>
        </p:spPr>
        <p:txBody>
          <a:bodyPr wrap="square">
            <a:spAutoFit/>
          </a:bodyPr>
          <a:lstStyle/>
          <a:p>
            <a:endParaRPr lang="en-US" sz="4000" b="1" dirty="0" smtClean="0"/>
          </a:p>
          <a:p>
            <a:endParaRPr lang="en-US" sz="4000" b="1" dirty="0"/>
          </a:p>
          <a:p>
            <a:r>
              <a:rPr lang="en-US" sz="4000" b="1" dirty="0" smtClean="0"/>
              <a:t>Question </a:t>
            </a:r>
            <a:r>
              <a:rPr lang="en-US" sz="4000" b="1" dirty="0"/>
              <a:t>5.  How Could SVPP and Florida SVP Evaluators Use These Findings?</a:t>
            </a:r>
            <a:endParaRPr lang="en-US" sz="4000" dirty="0"/>
          </a:p>
        </p:txBody>
      </p:sp>
    </p:spTree>
    <p:extLst>
      <p:ext uri="{BB962C8B-B14F-4D97-AF65-F5344CB8AC3E}">
        <p14:creationId xmlns:p14="http://schemas.microsoft.com/office/powerpoint/2010/main" val="25133071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5632312"/>
          </a:xfrm>
          <a:prstGeom prst="rect">
            <a:avLst/>
          </a:prstGeom>
        </p:spPr>
        <p:txBody>
          <a:bodyPr wrap="square">
            <a:spAutoFit/>
          </a:bodyPr>
          <a:lstStyle/>
          <a:p>
            <a:endParaRPr lang="en-US" sz="3600" dirty="0" smtClean="0"/>
          </a:p>
          <a:p>
            <a:r>
              <a:rPr lang="en-US" sz="3600" dirty="0" smtClean="0"/>
              <a:t>One </a:t>
            </a:r>
            <a:r>
              <a:rPr lang="en-US" sz="3600" dirty="0"/>
              <a:t>potential way for evaluators to use local findings would be to use the first three columns in Table 6 to develop a 2 X 2 contingency table for relevant cut scores on the Static-99R in order to calculate calibration indicators, including the Positive Predictive Value (PPV), the Number Needed to Detain (NND), and overall accuracy (Campbell, 2011; DeClue &amp; Campbell, 2013; Fleminger, 1997; Singh, 2013).</a:t>
            </a:r>
          </a:p>
        </p:txBody>
      </p:sp>
    </p:spTree>
    <p:extLst>
      <p:ext uri="{BB962C8B-B14F-4D97-AF65-F5344CB8AC3E}">
        <p14:creationId xmlns:p14="http://schemas.microsoft.com/office/powerpoint/2010/main" val="27522130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973033760"/>
              </p:ext>
            </p:extLst>
          </p:nvPr>
        </p:nvGraphicFramePr>
        <p:xfrm>
          <a:off x="41895" y="2468890"/>
          <a:ext cx="9102104" cy="2640419"/>
        </p:xfrm>
        <a:graphic>
          <a:graphicData uri="http://schemas.openxmlformats.org/drawingml/2006/table">
            <a:tbl>
              <a:tblPr firstRow="1" bandRow="1">
                <a:tableStyleId>{5C22544A-7EE6-4342-B048-85BDC9FD1C3A}</a:tableStyleId>
              </a:tblPr>
              <a:tblGrid>
                <a:gridCol w="2275526"/>
                <a:gridCol w="2275526"/>
                <a:gridCol w="2275526"/>
                <a:gridCol w="2275526"/>
              </a:tblGrid>
              <a:tr h="609429">
                <a:tc>
                  <a:txBody>
                    <a:bodyPr/>
                    <a:lstStyle/>
                    <a:p>
                      <a:pPr marL="0" marR="0" indent="0" algn="ctr">
                        <a:lnSpc>
                          <a:spcPct val="115000"/>
                        </a:lnSpc>
                        <a:spcBef>
                          <a:spcPts val="0"/>
                        </a:spcBef>
                        <a:spcAft>
                          <a:spcPts val="0"/>
                        </a:spcAft>
                      </a:pPr>
                      <a:r>
                        <a:rPr lang="en-US" sz="2000" dirty="0">
                          <a:effectLst/>
                          <a:latin typeface="Times New Roman"/>
                          <a:ea typeface="Times New Roman"/>
                        </a:rPr>
                        <a:t> </a:t>
                      </a:r>
                    </a:p>
                  </a:txBody>
                  <a:tcPr marL="68580" marR="68580" marT="0" marB="0"/>
                </a:tc>
                <a:tc>
                  <a:txBody>
                    <a:bodyPr/>
                    <a:lstStyle/>
                    <a:p>
                      <a:pPr marL="0" marR="0" indent="0" algn="ctr">
                        <a:lnSpc>
                          <a:spcPct val="115000"/>
                        </a:lnSpc>
                        <a:spcBef>
                          <a:spcPts val="0"/>
                        </a:spcBef>
                        <a:spcAft>
                          <a:spcPts val="0"/>
                        </a:spcAft>
                      </a:pPr>
                      <a:r>
                        <a:rPr lang="en-US" sz="2000">
                          <a:effectLst/>
                          <a:latin typeface="Times New Roman"/>
                          <a:ea typeface="Times New Roman"/>
                        </a:rPr>
                        <a:t>Detected to Have Reoffended</a:t>
                      </a:r>
                    </a:p>
                  </a:txBody>
                  <a:tcPr marL="68580" marR="68580" marT="0" marB="0"/>
                </a:tc>
                <a:tc>
                  <a:txBody>
                    <a:bodyPr/>
                    <a:lstStyle/>
                    <a:p>
                      <a:pPr marL="0" marR="0" indent="0" algn="ctr">
                        <a:lnSpc>
                          <a:spcPct val="115000"/>
                        </a:lnSpc>
                        <a:spcBef>
                          <a:spcPts val="0"/>
                        </a:spcBef>
                        <a:spcAft>
                          <a:spcPts val="0"/>
                        </a:spcAft>
                      </a:pPr>
                      <a:r>
                        <a:rPr lang="en-US" sz="2000">
                          <a:effectLst/>
                          <a:latin typeface="Times New Roman"/>
                          <a:ea typeface="Times New Roman"/>
                        </a:rPr>
                        <a:t>Not Detected to Have Reoffended</a:t>
                      </a:r>
                    </a:p>
                  </a:txBody>
                  <a:tcPr marL="68580" marR="68580" marT="0" marB="0"/>
                </a:tc>
                <a:tc>
                  <a:txBody>
                    <a:bodyPr/>
                    <a:lstStyle/>
                    <a:p>
                      <a:pPr marL="0" marR="0" indent="0" algn="ctr">
                        <a:lnSpc>
                          <a:spcPct val="115000"/>
                        </a:lnSpc>
                        <a:spcBef>
                          <a:spcPts val="0"/>
                        </a:spcBef>
                        <a:spcAft>
                          <a:spcPts val="0"/>
                        </a:spcAft>
                      </a:pPr>
                      <a:r>
                        <a:rPr lang="en-US" sz="2000">
                          <a:effectLst/>
                          <a:latin typeface="Times New Roman"/>
                          <a:ea typeface="Times New Roman"/>
                        </a:rPr>
                        <a:t> </a:t>
                      </a:r>
                    </a:p>
                  </a:txBody>
                  <a:tcPr marL="68580" marR="68580" marT="0" marB="0"/>
                </a:tc>
              </a:tr>
              <a:tr h="537299">
                <a:tc>
                  <a:txBody>
                    <a:bodyPr/>
                    <a:lstStyle/>
                    <a:p>
                      <a:pPr marL="0" marR="0" indent="0" algn="ctr">
                        <a:lnSpc>
                          <a:spcPct val="115000"/>
                        </a:lnSpc>
                        <a:spcBef>
                          <a:spcPts val="0"/>
                        </a:spcBef>
                        <a:spcAft>
                          <a:spcPts val="0"/>
                        </a:spcAft>
                      </a:pPr>
                      <a:r>
                        <a:rPr lang="en-US" sz="2000" dirty="0">
                          <a:effectLst/>
                          <a:latin typeface="Times New Roman"/>
                          <a:ea typeface="Times New Roman"/>
                        </a:rPr>
                        <a:t>Predicted to Reoffend</a:t>
                      </a:r>
                    </a:p>
                  </a:txBody>
                  <a:tcPr marL="68580" marR="68580" marT="0" marB="0"/>
                </a:tc>
                <a:tc>
                  <a:txBody>
                    <a:bodyPr/>
                    <a:lstStyle/>
                    <a:p>
                      <a:pPr marL="0" marR="0" indent="0" algn="ctr">
                        <a:lnSpc>
                          <a:spcPct val="115000"/>
                        </a:lnSpc>
                        <a:spcBef>
                          <a:spcPts val="0"/>
                        </a:spcBef>
                        <a:spcAft>
                          <a:spcPts val="0"/>
                        </a:spcAft>
                      </a:pPr>
                      <a:r>
                        <a:rPr lang="en-US" sz="2000">
                          <a:effectLst/>
                          <a:latin typeface="Times New Roman"/>
                          <a:ea typeface="Times New Roman"/>
                        </a:rPr>
                        <a:t>14</a:t>
                      </a:r>
                    </a:p>
                  </a:txBody>
                  <a:tcPr marL="68580" marR="68580" marT="0" marB="0"/>
                </a:tc>
                <a:tc>
                  <a:txBody>
                    <a:bodyPr/>
                    <a:lstStyle/>
                    <a:p>
                      <a:pPr marL="0" marR="0" indent="0" algn="ctr">
                        <a:lnSpc>
                          <a:spcPct val="115000"/>
                        </a:lnSpc>
                        <a:spcBef>
                          <a:spcPts val="0"/>
                        </a:spcBef>
                        <a:spcAft>
                          <a:spcPts val="0"/>
                        </a:spcAft>
                      </a:pPr>
                      <a:r>
                        <a:rPr lang="en-US" sz="2000">
                          <a:effectLst/>
                          <a:latin typeface="Times New Roman"/>
                          <a:ea typeface="Times New Roman"/>
                        </a:rPr>
                        <a:t>78</a:t>
                      </a:r>
                    </a:p>
                  </a:txBody>
                  <a:tcPr marL="68580" marR="68580" marT="0" marB="0"/>
                </a:tc>
                <a:tc>
                  <a:txBody>
                    <a:bodyPr/>
                    <a:lstStyle/>
                    <a:p>
                      <a:pPr marL="0" marR="0" indent="0" algn="ctr">
                        <a:lnSpc>
                          <a:spcPct val="115000"/>
                        </a:lnSpc>
                        <a:spcBef>
                          <a:spcPts val="0"/>
                        </a:spcBef>
                        <a:spcAft>
                          <a:spcPts val="0"/>
                        </a:spcAft>
                      </a:pPr>
                      <a:r>
                        <a:rPr lang="en-US" sz="2000">
                          <a:effectLst/>
                          <a:latin typeface="Times New Roman"/>
                          <a:ea typeface="Times New Roman"/>
                        </a:rPr>
                        <a:t>92</a:t>
                      </a:r>
                    </a:p>
                  </a:txBody>
                  <a:tcPr marL="68580" marR="68580" marT="0" marB="0"/>
                </a:tc>
              </a:tr>
              <a:tr h="609429">
                <a:tc>
                  <a:txBody>
                    <a:bodyPr/>
                    <a:lstStyle/>
                    <a:p>
                      <a:pPr marL="0" marR="0" indent="0" algn="ctr">
                        <a:lnSpc>
                          <a:spcPct val="115000"/>
                        </a:lnSpc>
                        <a:spcBef>
                          <a:spcPts val="0"/>
                        </a:spcBef>
                        <a:spcAft>
                          <a:spcPts val="0"/>
                        </a:spcAft>
                      </a:pPr>
                      <a:r>
                        <a:rPr lang="en-US" sz="2000" dirty="0">
                          <a:effectLst/>
                          <a:latin typeface="Times New Roman"/>
                          <a:ea typeface="Times New Roman"/>
                        </a:rPr>
                        <a:t>Not Predicted to Reoffend</a:t>
                      </a:r>
                    </a:p>
                  </a:txBody>
                  <a:tcPr marL="68580" marR="68580" marT="0" marB="0"/>
                </a:tc>
                <a:tc>
                  <a:txBody>
                    <a:bodyPr/>
                    <a:lstStyle/>
                    <a:p>
                      <a:pPr marL="0" marR="0" indent="0" algn="ctr">
                        <a:lnSpc>
                          <a:spcPct val="115000"/>
                        </a:lnSpc>
                        <a:spcBef>
                          <a:spcPts val="0"/>
                        </a:spcBef>
                        <a:spcAft>
                          <a:spcPts val="0"/>
                        </a:spcAft>
                      </a:pPr>
                      <a:r>
                        <a:rPr lang="en-US" sz="2000">
                          <a:effectLst/>
                          <a:latin typeface="Times New Roman"/>
                          <a:ea typeface="Times New Roman"/>
                        </a:rPr>
                        <a:t>14</a:t>
                      </a:r>
                    </a:p>
                  </a:txBody>
                  <a:tcPr marL="68580" marR="68580" marT="0" marB="0"/>
                </a:tc>
                <a:tc>
                  <a:txBody>
                    <a:bodyPr/>
                    <a:lstStyle/>
                    <a:p>
                      <a:pPr marL="0" marR="0" indent="0" algn="ctr">
                        <a:lnSpc>
                          <a:spcPct val="115000"/>
                        </a:lnSpc>
                        <a:spcBef>
                          <a:spcPts val="0"/>
                        </a:spcBef>
                        <a:spcAft>
                          <a:spcPts val="0"/>
                        </a:spcAft>
                      </a:pPr>
                      <a:r>
                        <a:rPr lang="en-US" sz="2000">
                          <a:effectLst/>
                          <a:latin typeface="Times New Roman"/>
                          <a:ea typeface="Times New Roman"/>
                        </a:rPr>
                        <a:t>197</a:t>
                      </a:r>
                    </a:p>
                  </a:txBody>
                  <a:tcPr marL="68580" marR="68580" marT="0" marB="0"/>
                </a:tc>
                <a:tc>
                  <a:txBody>
                    <a:bodyPr/>
                    <a:lstStyle/>
                    <a:p>
                      <a:pPr marL="0" marR="0" indent="0" algn="ctr">
                        <a:lnSpc>
                          <a:spcPct val="115000"/>
                        </a:lnSpc>
                        <a:spcBef>
                          <a:spcPts val="0"/>
                        </a:spcBef>
                        <a:spcAft>
                          <a:spcPts val="0"/>
                        </a:spcAft>
                      </a:pPr>
                      <a:r>
                        <a:rPr lang="en-US" sz="2000">
                          <a:effectLst/>
                          <a:latin typeface="Times New Roman"/>
                          <a:ea typeface="Times New Roman"/>
                        </a:rPr>
                        <a:t>211</a:t>
                      </a:r>
                    </a:p>
                  </a:txBody>
                  <a:tcPr marL="68580" marR="68580" marT="0" marB="0"/>
                </a:tc>
              </a:tr>
              <a:tr h="537299">
                <a:tc>
                  <a:txBody>
                    <a:bodyPr/>
                    <a:lstStyle/>
                    <a:p>
                      <a:pPr marL="0" marR="0" indent="0" algn="ctr">
                        <a:lnSpc>
                          <a:spcPct val="115000"/>
                        </a:lnSpc>
                        <a:spcBef>
                          <a:spcPts val="0"/>
                        </a:spcBef>
                        <a:spcAft>
                          <a:spcPts val="0"/>
                        </a:spcAft>
                      </a:pPr>
                      <a:r>
                        <a:rPr lang="en-US" sz="2000" dirty="0">
                          <a:effectLst/>
                          <a:latin typeface="Times New Roman"/>
                          <a:ea typeface="Times New Roman"/>
                        </a:rPr>
                        <a:t> </a:t>
                      </a:r>
                    </a:p>
                  </a:txBody>
                  <a:tcPr marL="68580" marR="68580" marT="0" marB="0"/>
                </a:tc>
                <a:tc>
                  <a:txBody>
                    <a:bodyPr/>
                    <a:lstStyle/>
                    <a:p>
                      <a:pPr marL="0" marR="0" indent="0" algn="ctr">
                        <a:lnSpc>
                          <a:spcPct val="115000"/>
                        </a:lnSpc>
                        <a:spcBef>
                          <a:spcPts val="0"/>
                        </a:spcBef>
                        <a:spcAft>
                          <a:spcPts val="0"/>
                        </a:spcAft>
                      </a:pPr>
                      <a:r>
                        <a:rPr lang="en-US" sz="2000" dirty="0">
                          <a:effectLst/>
                          <a:latin typeface="Times New Roman"/>
                          <a:ea typeface="Times New Roman"/>
                        </a:rPr>
                        <a:t>28</a:t>
                      </a:r>
                    </a:p>
                  </a:txBody>
                  <a:tcPr marL="68580" marR="68580" marT="0" marB="0"/>
                </a:tc>
                <a:tc>
                  <a:txBody>
                    <a:bodyPr/>
                    <a:lstStyle/>
                    <a:p>
                      <a:pPr marL="0" marR="0" indent="0" algn="ctr">
                        <a:lnSpc>
                          <a:spcPct val="115000"/>
                        </a:lnSpc>
                        <a:spcBef>
                          <a:spcPts val="0"/>
                        </a:spcBef>
                        <a:spcAft>
                          <a:spcPts val="0"/>
                        </a:spcAft>
                      </a:pPr>
                      <a:r>
                        <a:rPr lang="en-US" sz="2000" dirty="0">
                          <a:effectLst/>
                          <a:latin typeface="Times New Roman"/>
                          <a:ea typeface="Times New Roman"/>
                        </a:rPr>
                        <a:t>275</a:t>
                      </a:r>
                    </a:p>
                  </a:txBody>
                  <a:tcPr marL="68580" marR="68580" marT="0" marB="0"/>
                </a:tc>
                <a:tc>
                  <a:txBody>
                    <a:bodyPr/>
                    <a:lstStyle/>
                    <a:p>
                      <a:pPr marL="0" marR="0" indent="0" algn="ctr">
                        <a:lnSpc>
                          <a:spcPct val="115000"/>
                        </a:lnSpc>
                        <a:spcBef>
                          <a:spcPts val="0"/>
                        </a:spcBef>
                        <a:spcAft>
                          <a:spcPts val="0"/>
                        </a:spcAft>
                      </a:pPr>
                      <a:r>
                        <a:rPr lang="en-US" sz="2000" dirty="0">
                          <a:effectLst/>
                          <a:latin typeface="Times New Roman"/>
                          <a:ea typeface="Times New Roman"/>
                        </a:rPr>
                        <a:t>303</a:t>
                      </a:r>
                    </a:p>
                  </a:txBody>
                  <a:tcPr marL="68580" marR="68580" marT="0" marB="0"/>
                </a:tc>
              </a:tr>
            </a:tbl>
          </a:graphicData>
        </a:graphic>
      </p:graphicFrame>
      <p:sp>
        <p:nvSpPr>
          <p:cNvPr id="4" name="Rectangle 3"/>
          <p:cNvSpPr/>
          <p:nvPr/>
        </p:nvSpPr>
        <p:spPr>
          <a:xfrm>
            <a:off x="41894" y="1"/>
            <a:ext cx="9102105" cy="2246769"/>
          </a:xfrm>
          <a:prstGeom prst="rect">
            <a:avLst/>
          </a:prstGeom>
        </p:spPr>
        <p:txBody>
          <a:bodyPr wrap="square">
            <a:spAutoFit/>
          </a:bodyPr>
          <a:lstStyle/>
          <a:p>
            <a:endParaRPr lang="en-US" sz="2800" dirty="0" smtClean="0"/>
          </a:p>
          <a:p>
            <a:r>
              <a:rPr lang="en-US" sz="2800" dirty="0" smtClean="0"/>
              <a:t>Table </a:t>
            </a:r>
            <a:r>
              <a:rPr lang="en-US" sz="2800" dirty="0"/>
              <a:t>9</a:t>
            </a:r>
          </a:p>
          <a:p>
            <a:endParaRPr lang="en-US" sz="2800" dirty="0"/>
          </a:p>
          <a:p>
            <a:r>
              <a:rPr lang="en-US" sz="2800" i="1" dirty="0"/>
              <a:t>Standard 2 X 2 Table for a Static-99R Score of 7 in the Fixed 5-Year Sample</a:t>
            </a:r>
          </a:p>
        </p:txBody>
      </p:sp>
    </p:spTree>
    <p:extLst>
      <p:ext uri="{BB962C8B-B14F-4D97-AF65-F5344CB8AC3E}">
        <p14:creationId xmlns:p14="http://schemas.microsoft.com/office/powerpoint/2010/main" val="39303309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370974"/>
          </a:xfrm>
          <a:prstGeom prst="rect">
            <a:avLst/>
          </a:prstGeom>
        </p:spPr>
        <p:txBody>
          <a:bodyPr wrap="square">
            <a:spAutoFit/>
          </a:bodyPr>
          <a:lstStyle/>
          <a:p>
            <a:r>
              <a:rPr lang="en-US" sz="3400" dirty="0"/>
              <a:t>For the Fixed 5-Year Sample, the PPV for a score of </a:t>
            </a:r>
            <a:r>
              <a:rPr lang="en-US" sz="3400" i="1" dirty="0"/>
              <a:t>7 or higher</a:t>
            </a:r>
            <a:r>
              <a:rPr lang="en-US" sz="3400" dirty="0"/>
              <a:t> is .15, 95% CI [.09, .25].  In other words, if we predicted that all of the men in the Fixed 5-Year Sample with a Static-99R Score of 7 or above would be detected to sexually re-offend within 5 years of their release, we would be correct about 15% of the time and incorrect about 85% of the time.  Overall accuracy (correct predictions divided by number of cases) is 70%.  In contrast, if one predicted that 0 persons would be detected to sexually reoffend within 5 years, overall accuracy would be 91%.</a:t>
            </a:r>
          </a:p>
        </p:txBody>
      </p:sp>
    </p:spTree>
    <p:extLst>
      <p:ext uri="{BB962C8B-B14F-4D97-AF65-F5344CB8AC3E}">
        <p14:creationId xmlns:p14="http://schemas.microsoft.com/office/powerpoint/2010/main" val="20815405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5016758"/>
          </a:xfrm>
          <a:prstGeom prst="rect">
            <a:avLst/>
          </a:prstGeom>
        </p:spPr>
        <p:txBody>
          <a:bodyPr wrap="square">
            <a:spAutoFit/>
          </a:bodyPr>
          <a:lstStyle/>
          <a:p>
            <a:endParaRPr lang="en-US" sz="4000" dirty="0" smtClean="0"/>
          </a:p>
          <a:p>
            <a:endParaRPr lang="en-US" sz="4000" dirty="0"/>
          </a:p>
          <a:p>
            <a:r>
              <a:rPr lang="en-US" sz="4000" dirty="0"/>
              <a:t>T</a:t>
            </a:r>
            <a:r>
              <a:rPr lang="en-US" sz="4000" dirty="0" smtClean="0"/>
              <a:t>he </a:t>
            </a:r>
            <a:r>
              <a:rPr lang="en-US" sz="4000" dirty="0"/>
              <a:t>NND for a score of </a:t>
            </a:r>
            <a:r>
              <a:rPr lang="en-US" sz="4000" i="1" dirty="0"/>
              <a:t>7 or higher</a:t>
            </a:r>
            <a:r>
              <a:rPr lang="en-US" sz="4000" dirty="0"/>
              <a:t> is 7.  In other words, if we wanted to prevent one detected sexually violent act over a 5-year period among men with Static-99R scores of 7 or above in the Fixed 5-Year Sample, we would have to detain 7 such men.</a:t>
            </a:r>
          </a:p>
        </p:txBody>
      </p:sp>
    </p:spTree>
    <p:extLst>
      <p:ext uri="{BB962C8B-B14F-4D97-AF65-F5344CB8AC3E}">
        <p14:creationId xmlns:p14="http://schemas.microsoft.com/office/powerpoint/2010/main" val="2610452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785652"/>
          </a:xfrm>
          <a:prstGeom prst="rect">
            <a:avLst/>
          </a:prstGeom>
        </p:spPr>
        <p:txBody>
          <a:bodyPr wrap="square">
            <a:spAutoFit/>
          </a:bodyPr>
          <a:lstStyle/>
          <a:p>
            <a:endParaRPr lang="en-US" sz="4000" b="1" dirty="0" smtClean="0"/>
          </a:p>
          <a:p>
            <a:endParaRPr lang="en-US" sz="4000" b="1" dirty="0"/>
          </a:p>
          <a:p>
            <a:endParaRPr lang="en-US" sz="4000" b="1" dirty="0" smtClean="0"/>
          </a:p>
          <a:p>
            <a:r>
              <a:rPr lang="en-US" sz="4000" b="1" dirty="0" smtClean="0"/>
              <a:t>Question </a:t>
            </a:r>
            <a:r>
              <a:rPr lang="en-US" sz="4000" b="1" dirty="0"/>
              <a:t>6.  How Can These Data Be Used to Assess the Accuracy of an Individual Florida SVP Evaluator’s Risk Predictions?</a:t>
            </a:r>
            <a:endParaRPr lang="en-US" sz="4000" dirty="0"/>
          </a:p>
        </p:txBody>
      </p:sp>
    </p:spTree>
    <p:extLst>
      <p:ext uri="{BB962C8B-B14F-4D97-AF65-F5344CB8AC3E}">
        <p14:creationId xmlns:p14="http://schemas.microsoft.com/office/powerpoint/2010/main" val="15849894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5159623" cy="6494085"/>
          </a:xfrm>
          <a:prstGeom prst="rect">
            <a:avLst/>
          </a:prstGeom>
        </p:spPr>
        <p:txBody>
          <a:bodyPr wrap="square">
            <a:spAutoFit/>
          </a:bodyPr>
          <a:lstStyle/>
          <a:p>
            <a:r>
              <a:rPr lang="en-US" sz="3200" dirty="0" smtClean="0"/>
              <a:t>“I know what you’re thinking. ‘Did he fire six shots or only five?’  Well, to tell you the truth, in all this excitement I kind of lost track myself.  But being as this is a .44 Magnum, the most powerful handgun in the world, and would blow your head clean off, you’ve got to ask yourself one question:  Do I feel lucky? Well, do </a:t>
            </a:r>
            <a:r>
              <a:rPr lang="en-US" sz="3200" dirty="0" err="1" smtClean="0"/>
              <a:t>ya</a:t>
            </a:r>
            <a:r>
              <a:rPr lang="en-US" sz="3200" dirty="0" smtClean="0"/>
              <a:t>, punk?” – Harry Callahan</a:t>
            </a:r>
            <a:endParaRPr lang="en-US" sz="3200" dirty="0"/>
          </a:p>
        </p:txBody>
      </p:sp>
      <p:pic>
        <p:nvPicPr>
          <p:cNvPr id="3" name="Picture 2"/>
          <p:cNvPicPr>
            <a:picLocks noChangeAspect="1"/>
          </p:cNvPicPr>
          <p:nvPr/>
        </p:nvPicPr>
        <p:blipFill>
          <a:blip r:embed="rId2"/>
          <a:stretch>
            <a:fillRect/>
          </a:stretch>
        </p:blipFill>
        <p:spPr>
          <a:xfrm>
            <a:off x="5159625" y="261294"/>
            <a:ext cx="3984376" cy="5553980"/>
          </a:xfrm>
          <a:prstGeom prst="rect">
            <a:avLst/>
          </a:prstGeom>
        </p:spPr>
      </p:pic>
    </p:spTree>
    <p:extLst>
      <p:ext uri="{BB962C8B-B14F-4D97-AF65-F5344CB8AC3E}">
        <p14:creationId xmlns:p14="http://schemas.microsoft.com/office/powerpoint/2010/main" val="3794631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3999" cy="4278094"/>
          </a:xfrm>
          <a:prstGeom prst="rect">
            <a:avLst/>
          </a:prstGeom>
          <a:noFill/>
        </p:spPr>
        <p:txBody>
          <a:bodyPr wrap="square" rtlCol="0">
            <a:spAutoFit/>
          </a:bodyPr>
          <a:lstStyle/>
          <a:p>
            <a:endParaRPr lang="en-US" sz="3200" dirty="0" smtClean="0"/>
          </a:p>
          <a:p>
            <a:r>
              <a:rPr lang="en-US" sz="4000" dirty="0" smtClean="0"/>
              <a:t>Following </a:t>
            </a:r>
            <a:r>
              <a:rPr lang="en-US" sz="4000" dirty="0"/>
              <a:t>a public-records request, on January 30, 2014, we were provided with results of sexual-recidivism data collected by Florida’s Sexually Violent Predator Program (SVPP).  Prior to our request, the data had not been made public.</a:t>
            </a:r>
            <a:r>
              <a:rPr lang="en-US" sz="4000" dirty="0" smtClean="0">
                <a:effectLst/>
              </a:rPr>
              <a:t> </a:t>
            </a:r>
            <a:endParaRPr lang="en-US" sz="4000" dirty="0"/>
          </a:p>
        </p:txBody>
      </p:sp>
    </p:spTree>
    <p:extLst>
      <p:ext uri="{BB962C8B-B14F-4D97-AF65-F5344CB8AC3E}">
        <p14:creationId xmlns:p14="http://schemas.microsoft.com/office/powerpoint/2010/main" val="12814394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735"/>
            <a:ext cx="9144000" cy="5016758"/>
          </a:xfrm>
          <a:prstGeom prst="rect">
            <a:avLst/>
          </a:prstGeom>
        </p:spPr>
        <p:txBody>
          <a:bodyPr wrap="square">
            <a:spAutoFit/>
          </a:bodyPr>
          <a:lstStyle/>
          <a:p>
            <a:endParaRPr lang="en-US" sz="4000" dirty="0" smtClean="0"/>
          </a:p>
          <a:p>
            <a:endParaRPr lang="en-US" sz="4000" dirty="0"/>
          </a:p>
          <a:p>
            <a:r>
              <a:rPr lang="en-US" sz="4000" dirty="0" smtClean="0"/>
              <a:t>A </a:t>
            </a:r>
            <a:r>
              <a:rPr lang="en-US" sz="4000" dirty="0"/>
              <a:t>question for us Florida SVP evaluators:</a:t>
            </a:r>
          </a:p>
          <a:p>
            <a:endParaRPr lang="en-US" sz="4000" dirty="0"/>
          </a:p>
          <a:p>
            <a:r>
              <a:rPr lang="en-US" sz="4000" i="1" dirty="0"/>
              <a:t>Do you think your predictions are accurate, punk?</a:t>
            </a:r>
          </a:p>
          <a:p>
            <a:endParaRPr lang="en-US" sz="4000" i="1" dirty="0"/>
          </a:p>
          <a:p>
            <a:r>
              <a:rPr lang="en-US" sz="4000" i="1" dirty="0"/>
              <a:t>Well, do </a:t>
            </a:r>
            <a:r>
              <a:rPr lang="en-US" sz="4000" i="1" dirty="0" err="1"/>
              <a:t>ya</a:t>
            </a:r>
            <a:r>
              <a:rPr lang="en-US" sz="4000" i="1" dirty="0"/>
              <a:t>?</a:t>
            </a:r>
          </a:p>
        </p:txBody>
      </p:sp>
    </p:spTree>
    <p:extLst>
      <p:ext uri="{BB962C8B-B14F-4D97-AF65-F5344CB8AC3E}">
        <p14:creationId xmlns:p14="http://schemas.microsoft.com/office/powerpoint/2010/main" val="32116378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118" y="1314054"/>
            <a:ext cx="9002882" cy="2554545"/>
          </a:xfrm>
          <a:prstGeom prst="rect">
            <a:avLst/>
          </a:prstGeom>
        </p:spPr>
        <p:txBody>
          <a:bodyPr wrap="square">
            <a:spAutoFit/>
          </a:bodyPr>
          <a:lstStyle/>
          <a:p>
            <a:r>
              <a:rPr lang="en-US" sz="3200" dirty="0"/>
              <a:t>Note that in the following </a:t>
            </a:r>
            <a:r>
              <a:rPr lang="en-US" sz="3200" dirty="0" smtClean="0"/>
              <a:t>two tables </a:t>
            </a:r>
            <a:r>
              <a:rPr lang="en-US" sz="3200" dirty="0"/>
              <a:t>we’re looking at the data collected by the State of Florida.</a:t>
            </a:r>
          </a:p>
          <a:p>
            <a:endParaRPr lang="en-US" sz="3200" dirty="0"/>
          </a:p>
          <a:p>
            <a:r>
              <a:rPr lang="en-US" sz="3200" dirty="0"/>
              <a:t>Also note that data collection ended abruptly, and these are </a:t>
            </a:r>
            <a:r>
              <a:rPr lang="en-US" sz="3200" i="1" dirty="0"/>
              <a:t>not</a:t>
            </a:r>
            <a:r>
              <a:rPr lang="en-US" sz="3200" dirty="0"/>
              <a:t> fixed, 5-year recidivism data.</a:t>
            </a:r>
          </a:p>
        </p:txBody>
      </p:sp>
      <p:sp>
        <p:nvSpPr>
          <p:cNvPr id="3" name="Rectangle 2"/>
          <p:cNvSpPr/>
          <p:nvPr/>
        </p:nvSpPr>
        <p:spPr>
          <a:xfrm>
            <a:off x="291056" y="4339026"/>
            <a:ext cx="8758130" cy="1477328"/>
          </a:xfrm>
          <a:prstGeom prst="rect">
            <a:avLst/>
          </a:prstGeom>
        </p:spPr>
        <p:txBody>
          <a:bodyPr wrap="square">
            <a:spAutoFit/>
          </a:bodyPr>
          <a:lstStyle/>
          <a:p>
            <a:r>
              <a:rPr lang="en-US" dirty="0" smtClean="0"/>
              <a:t>Here, “accurate” means the person was classified as “likely” to sexually re-offend, and after release he had a new, sexually motivated charge or conviction during the time that the State of Florida collected data; or the person was </a:t>
            </a:r>
            <a:r>
              <a:rPr lang="en-US" i="1" dirty="0" smtClean="0"/>
              <a:t>not</a:t>
            </a:r>
            <a:r>
              <a:rPr lang="en-US" dirty="0" smtClean="0"/>
              <a:t> classified as “likely” to sexually re-offend, and after release he </a:t>
            </a:r>
            <a:r>
              <a:rPr lang="en-US" i="1" dirty="0" smtClean="0"/>
              <a:t>did not </a:t>
            </a:r>
            <a:r>
              <a:rPr lang="en-US" dirty="0" smtClean="0"/>
              <a:t>have a new, sexually motivated charge or conviction during the time that the State of Florida collected data.</a:t>
            </a:r>
            <a:endParaRPr lang="en-US" dirty="0"/>
          </a:p>
        </p:txBody>
      </p:sp>
    </p:spTree>
    <p:extLst>
      <p:ext uri="{BB962C8B-B14F-4D97-AF65-F5344CB8AC3E}">
        <p14:creationId xmlns:p14="http://schemas.microsoft.com/office/powerpoint/2010/main" val="17846955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819"/>
            <a:ext cx="9227934" cy="4701390"/>
          </a:xfrm>
          <a:prstGeom prst="rect">
            <a:avLst/>
          </a:prstGeom>
        </p:spPr>
      </p:pic>
      <p:sp>
        <p:nvSpPr>
          <p:cNvPr id="3" name="Rectangle 2"/>
          <p:cNvSpPr/>
          <p:nvPr/>
        </p:nvSpPr>
        <p:spPr>
          <a:xfrm>
            <a:off x="1823508" y="4710209"/>
            <a:ext cx="4727450" cy="2031325"/>
          </a:xfrm>
          <a:prstGeom prst="rect">
            <a:avLst/>
          </a:prstGeom>
        </p:spPr>
        <p:txBody>
          <a:bodyPr wrap="square">
            <a:spAutoFit/>
          </a:bodyPr>
          <a:lstStyle/>
          <a:p>
            <a:r>
              <a:rPr lang="en-US" dirty="0" smtClean="0"/>
              <a:t>SVPP said yes:  6/73 = 8% correct</a:t>
            </a:r>
          </a:p>
          <a:p>
            <a:endParaRPr lang="en-US" dirty="0" smtClean="0"/>
          </a:p>
          <a:p>
            <a:r>
              <a:rPr lang="en-US" dirty="0" smtClean="0"/>
              <a:t>DeClue overall accuracy:  23/73 = 32% </a:t>
            </a:r>
          </a:p>
          <a:p>
            <a:r>
              <a:rPr lang="en-US" dirty="0" smtClean="0"/>
              <a:t>DeClue said </a:t>
            </a:r>
            <a:r>
              <a:rPr lang="en-US" dirty="0"/>
              <a:t>yes:  5/54 = 9% correct</a:t>
            </a:r>
          </a:p>
          <a:p>
            <a:r>
              <a:rPr lang="en-US" dirty="0"/>
              <a:t>DeClue </a:t>
            </a:r>
            <a:r>
              <a:rPr lang="en-US" dirty="0" smtClean="0"/>
              <a:t>said </a:t>
            </a:r>
            <a:r>
              <a:rPr lang="en-US" dirty="0"/>
              <a:t>no:  18/19 = 95% correct</a:t>
            </a:r>
          </a:p>
          <a:p>
            <a:endParaRPr lang="en-US" dirty="0"/>
          </a:p>
          <a:p>
            <a:r>
              <a:rPr lang="en-US" dirty="0" smtClean="0"/>
              <a:t>If someone </a:t>
            </a:r>
            <a:r>
              <a:rPr lang="en-US" dirty="0"/>
              <a:t>said no to all:  67/73 = 92% accurate</a:t>
            </a:r>
          </a:p>
        </p:txBody>
      </p:sp>
    </p:spTree>
    <p:extLst>
      <p:ext uri="{BB962C8B-B14F-4D97-AF65-F5344CB8AC3E}">
        <p14:creationId xmlns:p14="http://schemas.microsoft.com/office/powerpoint/2010/main" val="27925496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016758"/>
          </a:xfrm>
          <a:prstGeom prst="rect">
            <a:avLst/>
          </a:prstGeom>
        </p:spPr>
        <p:txBody>
          <a:bodyPr wrap="square">
            <a:spAutoFit/>
          </a:bodyPr>
          <a:lstStyle/>
          <a:p>
            <a:endParaRPr lang="en-US" sz="4000" b="1" dirty="0" smtClean="0"/>
          </a:p>
          <a:p>
            <a:endParaRPr lang="en-US" sz="4000" b="1" dirty="0"/>
          </a:p>
          <a:p>
            <a:endParaRPr lang="en-US" sz="4000" b="1" dirty="0" smtClean="0"/>
          </a:p>
          <a:p>
            <a:endParaRPr lang="en-US" sz="4000" b="1" dirty="0"/>
          </a:p>
          <a:p>
            <a:r>
              <a:rPr lang="en-US" sz="4000" b="1" dirty="0" smtClean="0"/>
              <a:t>Question </a:t>
            </a:r>
            <a:r>
              <a:rPr lang="en-US" sz="4000" b="1" dirty="0"/>
              <a:t>7.  Does Available Evidence Show That Civil Commitment Reduces Sexual Recidivism by Florida’s Released “SVPs”?</a:t>
            </a:r>
            <a:endParaRPr lang="en-US" sz="4000" dirty="0"/>
          </a:p>
        </p:txBody>
      </p:sp>
    </p:spTree>
    <p:extLst>
      <p:ext uri="{BB962C8B-B14F-4D97-AF65-F5344CB8AC3E}">
        <p14:creationId xmlns:p14="http://schemas.microsoft.com/office/powerpoint/2010/main" val="41416352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0553"/>
            <a:ext cx="9144000" cy="6863417"/>
          </a:xfrm>
          <a:prstGeom prst="rect">
            <a:avLst/>
          </a:prstGeom>
        </p:spPr>
        <p:txBody>
          <a:bodyPr wrap="square">
            <a:spAutoFit/>
          </a:bodyPr>
          <a:lstStyle/>
          <a:p>
            <a:r>
              <a:rPr lang="en-US" sz="4000" dirty="0"/>
              <a:t>To address this question, which is at the heart of the statutory mandate to conduct an efficacy study, we wanted to compare </a:t>
            </a:r>
            <a:r>
              <a:rPr lang="en-US" sz="4000" i="1" dirty="0"/>
              <a:t>persons who were not committed</a:t>
            </a:r>
            <a:r>
              <a:rPr lang="en-US" sz="4000" dirty="0"/>
              <a:t> versus </a:t>
            </a:r>
            <a:r>
              <a:rPr lang="en-US" sz="4000" i="1" dirty="0"/>
              <a:t>persons who were committed, treated, and then released following a judicial finding that they no longer met commitment criteria.</a:t>
            </a:r>
            <a:r>
              <a:rPr lang="en-US" sz="4000" dirty="0"/>
              <a:t>  This type of analysis addresses whether committing persons to involuntary, indefinite detention reduces detected sexual recidivism.</a:t>
            </a:r>
          </a:p>
        </p:txBody>
      </p:sp>
    </p:spTree>
    <p:extLst>
      <p:ext uri="{BB962C8B-B14F-4D97-AF65-F5344CB8AC3E}">
        <p14:creationId xmlns:p14="http://schemas.microsoft.com/office/powerpoint/2010/main" val="31117404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324807"/>
          </a:xfrm>
          <a:prstGeom prst="rect">
            <a:avLst/>
          </a:prstGeom>
        </p:spPr>
        <p:txBody>
          <a:bodyPr wrap="square">
            <a:spAutoFit/>
          </a:bodyPr>
          <a:lstStyle/>
          <a:p>
            <a:r>
              <a:rPr lang="en-US" sz="2700" dirty="0"/>
              <a:t>The differences in the two groups only emerged after the SVP evaluators and SVPP had completed their evaluations:</a:t>
            </a:r>
          </a:p>
          <a:p>
            <a:endParaRPr lang="en-US" sz="2700" dirty="0"/>
          </a:p>
          <a:p>
            <a:pPr marL="457200" indent="-457200">
              <a:buFont typeface="Arial"/>
              <a:buChar char="•"/>
            </a:pPr>
            <a:r>
              <a:rPr lang="en-US" sz="2700" dirty="0"/>
              <a:t>The 24 men who comprised one subgroup were civilly committed by a court, treated at FCCC, and then released on the basis of a judicial finding that they no longer met criteria for civil commitment.  The average Static-99R score for the 16 men for whom SVPP had STATIC scores was 4.2</a:t>
            </a:r>
            <a:r>
              <a:rPr lang="en-US" sz="2700" dirty="0" smtClean="0"/>
              <a:t>.</a:t>
            </a:r>
          </a:p>
          <a:p>
            <a:endParaRPr lang="en-US" sz="2700" dirty="0"/>
          </a:p>
          <a:p>
            <a:pPr marL="457200" indent="-457200">
              <a:buFont typeface="Arial"/>
              <a:buChar char="•"/>
            </a:pPr>
            <a:r>
              <a:rPr lang="en-US" sz="2700" dirty="0"/>
              <a:t>The 417 men who comprised the other subgroup were released without ever being civilly committed by a court.  The average Static-99R score for the 286 men for whom SVPP had a STATIC score was 5.3.  Most of these cases were resolved by releasing the men without the men ever going to a civil-commitment trial.</a:t>
            </a:r>
          </a:p>
        </p:txBody>
      </p:sp>
    </p:spTree>
    <p:extLst>
      <p:ext uri="{BB962C8B-B14F-4D97-AF65-F5344CB8AC3E}">
        <p14:creationId xmlns:p14="http://schemas.microsoft.com/office/powerpoint/2010/main" val="8041480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461" y="1199405"/>
            <a:ext cx="9302066" cy="4506591"/>
          </a:xfrm>
          <a:prstGeom prst="rect">
            <a:avLst/>
          </a:prstGeom>
        </p:spPr>
      </p:pic>
      <p:sp>
        <p:nvSpPr>
          <p:cNvPr id="3" name="Rectangle 2"/>
          <p:cNvSpPr/>
          <p:nvPr/>
        </p:nvSpPr>
        <p:spPr>
          <a:xfrm>
            <a:off x="2613771" y="5890082"/>
            <a:ext cx="3916457" cy="369332"/>
          </a:xfrm>
          <a:prstGeom prst="rect">
            <a:avLst/>
          </a:prstGeom>
        </p:spPr>
        <p:txBody>
          <a:bodyPr wrap="none">
            <a:spAutoFit/>
          </a:bodyPr>
          <a:lstStyle/>
          <a:p>
            <a:r>
              <a:rPr lang="en-US" u="sng" dirty="0">
                <a:hlinkClick r:id="rId3"/>
              </a:rPr>
              <a:t>http://graphpad.com/quickcalcs/NNT1/</a:t>
            </a:r>
            <a:endParaRPr lang="en-US" dirty="0"/>
          </a:p>
        </p:txBody>
      </p:sp>
    </p:spTree>
    <p:extLst>
      <p:ext uri="{BB962C8B-B14F-4D97-AF65-F5344CB8AC3E}">
        <p14:creationId xmlns:p14="http://schemas.microsoft.com/office/powerpoint/2010/main" val="34954254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6494085"/>
          </a:xfrm>
          <a:prstGeom prst="rect">
            <a:avLst/>
          </a:prstGeom>
        </p:spPr>
        <p:txBody>
          <a:bodyPr wrap="square">
            <a:spAutoFit/>
          </a:bodyPr>
          <a:lstStyle/>
          <a:p>
            <a:r>
              <a:rPr lang="en-US" sz="3200" dirty="0"/>
              <a:t>As shown in Table 13, the available evidence does not show that involuntary, indefinite confinement for long-term control, care, and treatment of SVPs reduces detected sexual recidivism.  These results actually trend in the opposite direction.  </a:t>
            </a:r>
            <a:endParaRPr lang="en-US" sz="3200" dirty="0" smtClean="0"/>
          </a:p>
          <a:p>
            <a:endParaRPr lang="en-US" sz="3200" dirty="0"/>
          </a:p>
          <a:p>
            <a:r>
              <a:rPr lang="en-US" sz="3200" dirty="0" smtClean="0"/>
              <a:t>Because </a:t>
            </a:r>
            <a:r>
              <a:rPr lang="en-US" sz="3200" dirty="0"/>
              <a:t>the confidence interval </a:t>
            </a:r>
            <a:r>
              <a:rPr lang="en-US" sz="3200" smtClean="0"/>
              <a:t>for NNT/NNH for </a:t>
            </a:r>
            <a:r>
              <a:rPr lang="en-US" sz="3200" dirty="0"/>
              <a:t>Florida’s released </a:t>
            </a:r>
            <a:r>
              <a:rPr lang="en-US" sz="3200" dirty="0" smtClean="0"/>
              <a:t>“SVPs” </a:t>
            </a:r>
            <a:r>
              <a:rPr lang="en-US" sz="3200" dirty="0"/>
              <a:t>extends from a negative number (civil commitment may harm) to a positive number (civil commitment may benefit), available evidence does not prove that Florida’s civil-commitment process makes people more likely to commit new acts of sexual violence.</a:t>
            </a:r>
          </a:p>
        </p:txBody>
      </p:sp>
    </p:spTree>
    <p:extLst>
      <p:ext uri="{BB962C8B-B14F-4D97-AF65-F5344CB8AC3E}">
        <p14:creationId xmlns:p14="http://schemas.microsoft.com/office/powerpoint/2010/main" val="28542141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739" y="61734"/>
            <a:ext cx="9082261" cy="6555642"/>
          </a:xfrm>
          <a:prstGeom prst="rect">
            <a:avLst/>
          </a:prstGeom>
        </p:spPr>
        <p:txBody>
          <a:bodyPr wrap="square">
            <a:spAutoFit/>
          </a:bodyPr>
          <a:lstStyle/>
          <a:p>
            <a:r>
              <a:rPr lang="en-US" sz="2800" dirty="0"/>
              <a:t>Because (a) by far, most released “SVPs” are not detected to sexually recidivate and (b) SVP evaluators are not very precise at identifying in advance those who probably will, overall accuracy of risk assessments would be greatest if SVPP predicted that 0 prisoners would be detected to sexually reoffend following their release from confinement.  Unfortunately, during the first 14 years of its attempt to prevent sex crimes via involuntary commitment, the State of Florida has apparently done more “rounding up of the usual suspects” (detaining people who were detected to have committed sex offenses in the past but would not have been sexual recidivists in the future) than precisely targeting future perpetrators (only detaining the men who would have become detected sexual recidivists had they not been subjected to preventive detention).</a:t>
            </a:r>
          </a:p>
        </p:txBody>
      </p:sp>
    </p:spTree>
    <p:extLst>
      <p:ext uri="{BB962C8B-B14F-4D97-AF65-F5344CB8AC3E}">
        <p14:creationId xmlns:p14="http://schemas.microsoft.com/office/powerpoint/2010/main" val="21575039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986527"/>
          </a:xfrm>
          <a:prstGeom prst="rect">
            <a:avLst/>
          </a:prstGeom>
        </p:spPr>
        <p:txBody>
          <a:bodyPr wrap="square">
            <a:spAutoFit/>
          </a:bodyPr>
          <a:lstStyle/>
          <a:p>
            <a:r>
              <a:rPr lang="en-US" sz="4000" dirty="0" smtClean="0"/>
              <a:t>We </a:t>
            </a:r>
            <a:r>
              <a:rPr lang="en-US" sz="4000" dirty="0"/>
              <a:t>recommend that data collection resume immediately, and that the efficacy of the program be further analyzed as data are </a:t>
            </a:r>
            <a:r>
              <a:rPr lang="en-US" sz="4000" dirty="0" smtClean="0"/>
              <a:t>added.</a:t>
            </a:r>
          </a:p>
          <a:p>
            <a:pPr algn="ctr"/>
            <a:endParaRPr lang="en-US" sz="3200" dirty="0" smtClean="0"/>
          </a:p>
          <a:p>
            <a:pPr algn="ctr"/>
            <a:r>
              <a:rPr lang="en-US" sz="3200" dirty="0" smtClean="0"/>
              <a:t>Gregory DeClue, Ph.D., ABPP</a:t>
            </a:r>
          </a:p>
          <a:p>
            <a:pPr algn="ctr"/>
            <a:r>
              <a:rPr lang="en-US" sz="3200" dirty="0" smtClean="0"/>
              <a:t>Sarasota, FL</a:t>
            </a:r>
          </a:p>
          <a:p>
            <a:pPr algn="ctr"/>
            <a:r>
              <a:rPr lang="en-US" sz="3200" dirty="0" smtClean="0">
                <a:hlinkClick r:id="rId2"/>
              </a:rPr>
              <a:t>http://gregdeclue.myakkatech.com</a:t>
            </a:r>
            <a:r>
              <a:rPr lang="en-US" sz="3200" dirty="0" smtClean="0"/>
              <a:t>  </a:t>
            </a:r>
          </a:p>
          <a:p>
            <a:pPr algn="ctr"/>
            <a:r>
              <a:rPr lang="en-US" sz="3200" dirty="0" smtClean="0">
                <a:hlinkClick r:id="rId3"/>
              </a:rPr>
              <a:t>gregdeclue@me.com</a:t>
            </a:r>
            <a:endParaRPr lang="en-US" sz="3200" dirty="0" smtClean="0"/>
          </a:p>
          <a:p>
            <a:pPr algn="ctr"/>
            <a:r>
              <a:rPr lang="en-US" sz="3200" dirty="0" smtClean="0"/>
              <a:t>941-951-</a:t>
            </a:r>
            <a:r>
              <a:rPr lang="en-US" sz="3200" smtClean="0"/>
              <a:t>6674 </a:t>
            </a:r>
          </a:p>
          <a:p>
            <a:pPr algn="ctr"/>
            <a:endParaRPr lang="en-US" sz="3200" dirty="0" smtClean="0"/>
          </a:p>
          <a:p>
            <a:pPr algn="ctr"/>
            <a:r>
              <a:rPr lang="en-US" sz="3200" dirty="0" smtClean="0"/>
              <a:t>Amanda Rice </a:t>
            </a:r>
            <a:r>
              <a:rPr lang="en-US" sz="3200" dirty="0" smtClean="0">
                <a:hlinkClick r:id="rId4"/>
              </a:rPr>
              <a:t>akr015@SHSU.EDU</a:t>
            </a:r>
            <a:r>
              <a:rPr lang="en-US" sz="3200" dirty="0" smtClean="0"/>
              <a:t> </a:t>
            </a:r>
          </a:p>
          <a:p>
            <a:pPr algn="ctr"/>
            <a:r>
              <a:rPr lang="en-US" sz="3200" dirty="0" smtClean="0"/>
              <a:t> </a:t>
            </a:r>
          </a:p>
        </p:txBody>
      </p:sp>
    </p:spTree>
    <p:extLst>
      <p:ext uri="{BB962C8B-B14F-4D97-AF65-F5344CB8AC3E}">
        <p14:creationId xmlns:p14="http://schemas.microsoft.com/office/powerpoint/2010/main" val="1357930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3999" cy="6863417"/>
          </a:xfrm>
          <a:prstGeom prst="rect">
            <a:avLst/>
          </a:prstGeom>
          <a:noFill/>
        </p:spPr>
        <p:txBody>
          <a:bodyPr wrap="square" rtlCol="0">
            <a:spAutoFit/>
          </a:bodyPr>
          <a:lstStyle/>
          <a:p>
            <a:endParaRPr lang="en-US" sz="4000" dirty="0" smtClean="0"/>
          </a:p>
          <a:p>
            <a:r>
              <a:rPr lang="en-US" sz="4000" dirty="0" smtClean="0"/>
              <a:t>The </a:t>
            </a:r>
            <a:r>
              <a:rPr lang="en-US" sz="4000" dirty="0"/>
              <a:t>data </a:t>
            </a:r>
            <a:r>
              <a:rPr lang="en-US" sz="4000" dirty="0" smtClean="0"/>
              <a:t>collection began </a:t>
            </a:r>
            <a:r>
              <a:rPr lang="en-US" sz="4000" dirty="0"/>
              <a:t>with the program’s inception in 1999, and were reviewed dur­ing the period November 2012 to February 2013.  </a:t>
            </a:r>
            <a:r>
              <a:rPr lang="en-US" sz="4000" dirty="0" smtClean="0"/>
              <a:t>SVPP had made a formal, written finding </a:t>
            </a:r>
            <a:r>
              <a:rPr lang="en-US" sz="4000" dirty="0" smtClean="0"/>
              <a:t>that</a:t>
            </a:r>
            <a:r>
              <a:rPr lang="en-US" sz="4000" dirty="0" smtClean="0"/>
              <a:t> </a:t>
            </a:r>
            <a:r>
              <a:rPr lang="en-US" sz="4000" dirty="0" smtClean="0"/>
              <a:t>1,567 </a:t>
            </a:r>
            <a:r>
              <a:rPr lang="en-US" sz="4000" dirty="0" smtClean="0"/>
              <a:t>men met criteria for civil commitment.  </a:t>
            </a:r>
            <a:r>
              <a:rPr lang="en-US" sz="4000" dirty="0" smtClean="0"/>
              <a:t>Judges had ruled on 1,482 cases.  Included </a:t>
            </a:r>
            <a:r>
              <a:rPr lang="en-US" sz="4000" dirty="0"/>
              <a:t>in </a:t>
            </a:r>
            <a:r>
              <a:rPr lang="en-US" sz="4000" dirty="0" smtClean="0"/>
              <a:t>this </a:t>
            </a:r>
            <a:r>
              <a:rPr lang="en-US" sz="4000" dirty="0"/>
              <a:t>study are </a:t>
            </a:r>
            <a:r>
              <a:rPr lang="en-US" sz="4000" dirty="0" smtClean="0"/>
              <a:t>the 761 </a:t>
            </a:r>
            <a:r>
              <a:rPr lang="en-US" sz="4000" dirty="0"/>
              <a:t>men who were recommended for civil commitment by SVPP and who </a:t>
            </a:r>
            <a:r>
              <a:rPr lang="en-US" sz="4000" dirty="0" smtClean="0"/>
              <a:t>had </a:t>
            </a:r>
            <a:r>
              <a:rPr lang="en-US" sz="4000" dirty="0"/>
              <a:t>been released from confinement.</a:t>
            </a:r>
            <a:r>
              <a:rPr lang="en-US" sz="4000" dirty="0" smtClean="0">
                <a:effectLst/>
              </a:rPr>
              <a:t> </a:t>
            </a:r>
            <a:endParaRPr lang="en-US" sz="4000" dirty="0"/>
          </a:p>
        </p:txBody>
      </p:sp>
    </p:spTree>
    <p:extLst>
      <p:ext uri="{BB962C8B-B14F-4D97-AF65-F5344CB8AC3E}">
        <p14:creationId xmlns:p14="http://schemas.microsoft.com/office/powerpoint/2010/main" val="3529394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3999" cy="4401205"/>
          </a:xfrm>
          <a:prstGeom prst="rect">
            <a:avLst/>
          </a:prstGeom>
          <a:noFill/>
        </p:spPr>
        <p:txBody>
          <a:bodyPr wrap="square" rtlCol="0">
            <a:spAutoFit/>
          </a:bodyPr>
          <a:lstStyle/>
          <a:p>
            <a:endParaRPr lang="en-US" sz="4000" dirty="0" smtClean="0"/>
          </a:p>
          <a:p>
            <a:endParaRPr lang="en-US" sz="4000" dirty="0"/>
          </a:p>
          <a:p>
            <a:r>
              <a:rPr lang="en-US" sz="4000" dirty="0" smtClean="0"/>
              <a:t>SVPP’s </a:t>
            </a:r>
            <a:r>
              <a:rPr lang="en-US" sz="4000" dirty="0"/>
              <a:t>process includes an initial screening of the offender’s records.  For these </a:t>
            </a:r>
            <a:r>
              <a:rPr lang="en-US" sz="4000" dirty="0" smtClean="0"/>
              <a:t>761 </a:t>
            </a:r>
            <a:r>
              <a:rPr lang="en-US" sz="4000" dirty="0"/>
              <a:t>men, SVPP recommended face-to-face evaluation(s) (</a:t>
            </a:r>
            <a:r>
              <a:rPr lang="en-US" sz="4000" dirty="0" smtClean="0"/>
              <a:t>usually by a total of two different evaluators</a:t>
            </a:r>
            <a:r>
              <a:rPr lang="en-US" sz="4000" dirty="0"/>
              <a:t>).</a:t>
            </a:r>
            <a:r>
              <a:rPr lang="en-US" sz="4000" dirty="0" smtClean="0">
                <a:effectLst/>
              </a:rPr>
              <a:t> </a:t>
            </a:r>
            <a:endParaRPr lang="en-US" sz="4000" dirty="0"/>
          </a:p>
        </p:txBody>
      </p:sp>
    </p:spTree>
    <p:extLst>
      <p:ext uri="{BB962C8B-B14F-4D97-AF65-F5344CB8AC3E}">
        <p14:creationId xmlns:p14="http://schemas.microsoft.com/office/powerpoint/2010/main" val="30695308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3999" cy="5016758"/>
          </a:xfrm>
          <a:prstGeom prst="rect">
            <a:avLst/>
          </a:prstGeom>
          <a:noFill/>
        </p:spPr>
        <p:txBody>
          <a:bodyPr wrap="square" rtlCol="0">
            <a:spAutoFit/>
          </a:bodyPr>
          <a:lstStyle/>
          <a:p>
            <a:endParaRPr lang="en-US" sz="4000" dirty="0" smtClean="0"/>
          </a:p>
          <a:p>
            <a:endParaRPr lang="en-US" sz="4000" dirty="0"/>
          </a:p>
          <a:p>
            <a:r>
              <a:rPr lang="en-US" sz="4000" dirty="0" smtClean="0"/>
              <a:t>Subsequently</a:t>
            </a:r>
            <a:r>
              <a:rPr lang="en-US" sz="4000" dirty="0"/>
              <a:t>, based on the records and those evaluations, SVPP made a formal, written finding for each of these </a:t>
            </a:r>
            <a:r>
              <a:rPr lang="en-US" sz="4000" dirty="0" smtClean="0"/>
              <a:t>761 </a:t>
            </a:r>
            <a:r>
              <a:rPr lang="en-US" sz="4000" dirty="0"/>
              <a:t>men, with wording such as the following: “Mr. X DOES MEET criteria to be considered a sexually violent predator.</a:t>
            </a:r>
            <a:r>
              <a:rPr lang="en-US" sz="4000" dirty="0" smtClean="0"/>
              <a:t>”</a:t>
            </a:r>
            <a:endParaRPr lang="en-US" sz="4000" dirty="0"/>
          </a:p>
        </p:txBody>
      </p:sp>
    </p:spTree>
    <p:extLst>
      <p:ext uri="{BB962C8B-B14F-4D97-AF65-F5344CB8AC3E}">
        <p14:creationId xmlns:p14="http://schemas.microsoft.com/office/powerpoint/2010/main" val="2137083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3999" cy="5016758"/>
          </a:xfrm>
          <a:prstGeom prst="rect">
            <a:avLst/>
          </a:prstGeom>
          <a:noFill/>
        </p:spPr>
        <p:txBody>
          <a:bodyPr wrap="square" rtlCol="0">
            <a:spAutoFit/>
          </a:bodyPr>
          <a:lstStyle/>
          <a:p>
            <a:endParaRPr lang="en-US" sz="4000" dirty="0" smtClean="0"/>
          </a:p>
          <a:p>
            <a:endParaRPr lang="en-US" sz="4000" dirty="0"/>
          </a:p>
          <a:p>
            <a:r>
              <a:rPr lang="en-US" sz="4000" dirty="0" smtClean="0"/>
              <a:t>All of the men had been convicted of at least one sexually violent offense, and all had been diagnosed with a mental abnormality or personality disorder that purportedly made them likely to reoffend if not confined.</a:t>
            </a:r>
            <a:r>
              <a:rPr lang="en-US" sz="4000" dirty="0" smtClean="0">
                <a:effectLst/>
              </a:rPr>
              <a:t> </a:t>
            </a:r>
            <a:endParaRPr lang="en-US" sz="4000" dirty="0"/>
          </a:p>
        </p:txBody>
      </p:sp>
    </p:spTree>
    <p:extLst>
      <p:ext uri="{BB962C8B-B14F-4D97-AF65-F5344CB8AC3E}">
        <p14:creationId xmlns:p14="http://schemas.microsoft.com/office/powerpoint/2010/main" val="996970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3999" cy="6186310"/>
          </a:xfrm>
          <a:prstGeom prst="rect">
            <a:avLst/>
          </a:prstGeom>
          <a:noFill/>
        </p:spPr>
        <p:txBody>
          <a:bodyPr wrap="square" rtlCol="0">
            <a:spAutoFit/>
          </a:bodyPr>
          <a:lstStyle/>
          <a:p>
            <a:r>
              <a:rPr lang="en-US" sz="3600" dirty="0"/>
              <a:t>To determine whether a person had been released and whether he had a new sex offense, SVPP had checked the following sources:</a:t>
            </a:r>
          </a:p>
          <a:p>
            <a:r>
              <a:rPr lang="en-US" sz="3600" dirty="0"/>
              <a:t> </a:t>
            </a:r>
          </a:p>
          <a:p>
            <a:pPr lvl="0"/>
            <a:r>
              <a:rPr lang="en-US" sz="3600" dirty="0" smtClean="0"/>
              <a:t>- Florida </a:t>
            </a:r>
            <a:r>
              <a:rPr lang="en-US" sz="3600" dirty="0"/>
              <a:t>Department of Corrections website</a:t>
            </a:r>
          </a:p>
          <a:p>
            <a:pPr lvl="0"/>
            <a:r>
              <a:rPr lang="en-US" sz="3600" dirty="0" smtClean="0"/>
              <a:t>- Departments </a:t>
            </a:r>
            <a:r>
              <a:rPr lang="en-US" sz="3600" dirty="0"/>
              <a:t>of Corrections in other states</a:t>
            </a:r>
          </a:p>
          <a:p>
            <a:pPr lvl="0"/>
            <a:r>
              <a:rPr lang="en-US" sz="3600" dirty="0" smtClean="0"/>
              <a:t>- Clerk </a:t>
            </a:r>
            <a:r>
              <a:rPr lang="en-US" sz="3600" dirty="0"/>
              <a:t>of Courts Information System</a:t>
            </a:r>
          </a:p>
          <a:p>
            <a:pPr lvl="0"/>
            <a:r>
              <a:rPr lang="en-US" sz="3600" dirty="0" smtClean="0"/>
              <a:t>- Sex </a:t>
            </a:r>
            <a:r>
              <a:rPr lang="en-US" sz="3600" dirty="0"/>
              <a:t>Offender Registries – federal and state</a:t>
            </a:r>
          </a:p>
          <a:p>
            <a:pPr lvl="0"/>
            <a:r>
              <a:rPr lang="en-US" sz="3600" dirty="0" smtClean="0"/>
              <a:t>- Internet</a:t>
            </a:r>
            <a:endParaRPr lang="en-US" sz="3600" dirty="0"/>
          </a:p>
          <a:p>
            <a:pPr lvl="0"/>
            <a:r>
              <a:rPr lang="en-US" sz="3600" dirty="0" smtClean="0"/>
              <a:t>- SVPP records</a:t>
            </a:r>
            <a:endParaRPr lang="en-US" sz="3600" dirty="0"/>
          </a:p>
        </p:txBody>
      </p:sp>
    </p:spTree>
    <p:extLst>
      <p:ext uri="{BB962C8B-B14F-4D97-AF65-F5344CB8AC3E}">
        <p14:creationId xmlns:p14="http://schemas.microsoft.com/office/powerpoint/2010/main" val="2729816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332</TotalTime>
  <Words>2546</Words>
  <Application>Microsoft Macintosh PowerPoint</Application>
  <PresentationFormat>On-screen Show (4:3)</PresentationFormat>
  <Paragraphs>173</Paragraphs>
  <Slides>49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Calibri</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Gregory DeClue</dc:creator>
  <cp:lastModifiedBy>Greg DeClue</cp:lastModifiedBy>
  <cp:revision>39</cp:revision>
  <dcterms:created xsi:type="dcterms:W3CDTF">2016-10-25T15:59:08Z</dcterms:created>
  <dcterms:modified xsi:type="dcterms:W3CDTF">2016-11-03T01:58:09Z</dcterms:modified>
</cp:coreProperties>
</file>